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9.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0.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29"/>
  </p:notesMasterIdLst>
  <p:handoutMasterIdLst>
    <p:handoutMasterId r:id="rId30"/>
  </p:handoutMasterIdLst>
  <p:sldIdLst>
    <p:sldId id="1390" r:id="rId5"/>
    <p:sldId id="1443" r:id="rId6"/>
    <p:sldId id="1380" r:id="rId7"/>
    <p:sldId id="1382" r:id="rId8"/>
    <p:sldId id="1433" r:id="rId9"/>
    <p:sldId id="1445" r:id="rId10"/>
    <p:sldId id="1444" r:id="rId11"/>
    <p:sldId id="1434" r:id="rId12"/>
    <p:sldId id="1393" r:id="rId13"/>
    <p:sldId id="1394" r:id="rId14"/>
    <p:sldId id="1432" r:id="rId15"/>
    <p:sldId id="1435" r:id="rId16"/>
    <p:sldId id="1436" r:id="rId17"/>
    <p:sldId id="1439" r:id="rId18"/>
    <p:sldId id="1422" r:id="rId19"/>
    <p:sldId id="1449" r:id="rId20"/>
    <p:sldId id="1430" r:id="rId21"/>
    <p:sldId id="1396" r:id="rId22"/>
    <p:sldId id="1442" r:id="rId23"/>
    <p:sldId id="1440" r:id="rId24"/>
    <p:sldId id="1447" r:id="rId25"/>
    <p:sldId id="1448" r:id="rId26"/>
    <p:sldId id="1438" r:id="rId27"/>
    <p:sldId id="1446" r:id="rId28"/>
  </p:sldIdLst>
  <p:sldSz cx="12436475" cy="6994525"/>
  <p:notesSz cx="6858000" cy="9144000"/>
  <p:defaultTextStyle>
    <a:defPPr>
      <a:defRPr lang="en-US"/>
    </a:defPPr>
    <a:lvl1pPr marL="0" algn="l" defTabSz="932404" rtl="0" eaLnBrk="1" latinLnBrk="0" hangingPunct="1">
      <a:defRPr sz="1800" kern="1200">
        <a:solidFill>
          <a:schemeClr val="tx1"/>
        </a:solidFill>
        <a:latin typeface="+mn-lt"/>
        <a:ea typeface="+mn-ea"/>
        <a:cs typeface="+mn-cs"/>
      </a:defRPr>
    </a:lvl1pPr>
    <a:lvl2pPr marL="466203" algn="l" defTabSz="932404" rtl="0" eaLnBrk="1" latinLnBrk="0" hangingPunct="1">
      <a:defRPr sz="1800" kern="1200">
        <a:solidFill>
          <a:schemeClr val="tx1"/>
        </a:solidFill>
        <a:latin typeface="+mn-lt"/>
        <a:ea typeface="+mn-ea"/>
        <a:cs typeface="+mn-cs"/>
      </a:defRPr>
    </a:lvl2pPr>
    <a:lvl3pPr marL="932404" algn="l" defTabSz="932404" rtl="0" eaLnBrk="1" latinLnBrk="0" hangingPunct="1">
      <a:defRPr sz="1800" kern="1200">
        <a:solidFill>
          <a:schemeClr val="tx1"/>
        </a:solidFill>
        <a:latin typeface="+mn-lt"/>
        <a:ea typeface="+mn-ea"/>
        <a:cs typeface="+mn-cs"/>
      </a:defRPr>
    </a:lvl3pPr>
    <a:lvl4pPr marL="1398607" algn="l" defTabSz="932404" rtl="0" eaLnBrk="1" latinLnBrk="0" hangingPunct="1">
      <a:defRPr sz="1800" kern="1200">
        <a:solidFill>
          <a:schemeClr val="tx1"/>
        </a:solidFill>
        <a:latin typeface="+mn-lt"/>
        <a:ea typeface="+mn-ea"/>
        <a:cs typeface="+mn-cs"/>
      </a:defRPr>
    </a:lvl4pPr>
    <a:lvl5pPr marL="1864807" algn="l" defTabSz="932404" rtl="0" eaLnBrk="1" latinLnBrk="0" hangingPunct="1">
      <a:defRPr sz="1800" kern="1200">
        <a:solidFill>
          <a:schemeClr val="tx1"/>
        </a:solidFill>
        <a:latin typeface="+mn-lt"/>
        <a:ea typeface="+mn-ea"/>
        <a:cs typeface="+mn-cs"/>
      </a:defRPr>
    </a:lvl5pPr>
    <a:lvl6pPr marL="2331011" algn="l" defTabSz="932404" rtl="0" eaLnBrk="1" latinLnBrk="0" hangingPunct="1">
      <a:defRPr sz="1800" kern="1200">
        <a:solidFill>
          <a:schemeClr val="tx1"/>
        </a:solidFill>
        <a:latin typeface="+mn-lt"/>
        <a:ea typeface="+mn-ea"/>
        <a:cs typeface="+mn-cs"/>
      </a:defRPr>
    </a:lvl6pPr>
    <a:lvl7pPr marL="2797212" algn="l" defTabSz="932404" rtl="0" eaLnBrk="1" latinLnBrk="0" hangingPunct="1">
      <a:defRPr sz="1800" kern="1200">
        <a:solidFill>
          <a:schemeClr val="tx1"/>
        </a:solidFill>
        <a:latin typeface="+mn-lt"/>
        <a:ea typeface="+mn-ea"/>
        <a:cs typeface="+mn-cs"/>
      </a:defRPr>
    </a:lvl7pPr>
    <a:lvl8pPr marL="3263415" algn="l" defTabSz="932404" rtl="0" eaLnBrk="1" latinLnBrk="0" hangingPunct="1">
      <a:defRPr sz="1800" kern="1200">
        <a:solidFill>
          <a:schemeClr val="tx1"/>
        </a:solidFill>
        <a:latin typeface="+mn-lt"/>
        <a:ea typeface="+mn-ea"/>
        <a:cs typeface="+mn-cs"/>
      </a:defRPr>
    </a:lvl8pPr>
    <a:lvl9pPr marL="3729618" algn="l" defTabSz="932404"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3413" userDrawn="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orient="horz" pos="302">
          <p15:clr>
            <a:srgbClr val="A4A3A4"/>
          </p15:clr>
        </p15:guide>
        <p15:guide id="10" orient="horz" pos="4104">
          <p15:clr>
            <a:srgbClr val="A4A3A4"/>
          </p15:clr>
        </p15:guide>
        <p15:guide id="11" pos="173">
          <p15:clr>
            <a:srgbClr val="A4A3A4"/>
          </p15:clr>
        </p15:guide>
        <p15:guide id="12" pos="1325">
          <p15:clr>
            <a:srgbClr val="A4A3A4"/>
          </p15:clr>
        </p15:guide>
        <p15:guide id="13" pos="7661">
          <p15:clr>
            <a:srgbClr val="A4A3A4"/>
          </p15:clr>
        </p15:guide>
        <p15:guide id="14" pos="749">
          <p15:clr>
            <a:srgbClr val="A4A3A4"/>
          </p15:clr>
        </p15:guide>
        <p15:guide id="15" pos="7085">
          <p15:clr>
            <a:srgbClr val="A4A3A4"/>
          </p15:clr>
        </p15:guide>
        <p15:guide id="16" pos="3629">
          <p15:clr>
            <a:srgbClr val="A4A3A4"/>
          </p15:clr>
        </p15:guide>
        <p15:guide id="17" pos="1901">
          <p15:clr>
            <a:srgbClr val="A4A3A4"/>
          </p15:clr>
        </p15:guide>
        <p15:guide id="18" pos="2477">
          <p15:clr>
            <a:srgbClr val="A4A3A4"/>
          </p15:clr>
        </p15:guide>
        <p15:guide id="19" pos="4205">
          <p15:clr>
            <a:srgbClr val="A4A3A4"/>
          </p15:clr>
        </p15:guide>
        <p15:guide id="20" pos="4781">
          <p15:clr>
            <a:srgbClr val="A4A3A4"/>
          </p15:clr>
        </p15:guide>
        <p15:guide id="21" pos="5357">
          <p15:clr>
            <a:srgbClr val="A4A3A4"/>
          </p15:clr>
        </p15:guide>
        <p15:guide id="22" pos="6509">
          <p15:clr>
            <a:srgbClr val="A4A3A4"/>
          </p15:clr>
        </p15:guide>
        <p15:guide id="23" pos="3053">
          <p15:clr>
            <a:srgbClr val="A4A3A4"/>
          </p15:clr>
        </p15:guide>
        <p15:guide id="24" pos="5933">
          <p15:clr>
            <a:srgbClr val="A4A3A4"/>
          </p15:clr>
        </p15:guide>
        <p15:guide id="25" pos="288">
          <p15:clr>
            <a:srgbClr val="A4A3A4"/>
          </p15:clr>
        </p15:guide>
        <p15:guide id="26" pos="7546">
          <p15:clr>
            <a:srgbClr val="A4A3A4"/>
          </p15:clr>
        </p15:guide>
        <p15:guide id="27" orient="horz" pos="188">
          <p15:clr>
            <a:srgbClr val="A4A3A4"/>
          </p15:clr>
        </p15:guide>
        <p15:guide id="28" orient="horz" pos="4102">
          <p15:clr>
            <a:srgbClr val="A4A3A4"/>
          </p15:clr>
        </p15:guide>
        <p15:guide id="29" orient="horz" pos="842">
          <p15:clr>
            <a:srgbClr val="A4A3A4"/>
          </p15:clr>
        </p15:guide>
        <p15:guide id="30" orient="horz" pos="4103">
          <p15:clr>
            <a:srgbClr val="A4A3A4"/>
          </p15:clr>
        </p15:guide>
        <p15:guide id="31" orient="horz" pos="181">
          <p15:clr>
            <a:srgbClr val="A4A3A4"/>
          </p15:clr>
        </p15:guide>
        <p15:guide id="32" orient="horz" pos="4100">
          <p15:clr>
            <a:srgbClr val="A4A3A4"/>
          </p15:clr>
        </p15:guide>
        <p15:guide id="33" pos="7547">
          <p15:clr>
            <a:srgbClr val="A4A3A4"/>
          </p15:clr>
        </p15:guide>
        <p15:guide id="34" orient="horz" pos="73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55" clrIdx="1"/>
  <p:cmAuthor id="2" name="Steve Heuring" initials="STH" lastIdx="8" clrIdx="2"/>
  <p:cmAuthor id="3" name="Ramnik Gulati" initials="rg" lastIdx="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C6"/>
    <a:srgbClr val="005288"/>
    <a:srgbClr val="006286"/>
    <a:srgbClr val="00395E"/>
    <a:srgbClr val="395E00"/>
    <a:srgbClr val="0052C4"/>
    <a:srgbClr val="FFFFFF"/>
    <a:srgbClr val="72C600"/>
    <a:srgbClr val="E81123"/>
    <a:srgbClr val="FF8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811" autoAdjust="0"/>
    <p:restoredTop sz="68372" autoAdjust="0"/>
  </p:normalViewPr>
  <p:slideViewPr>
    <p:cSldViewPr snapToGrid="0">
      <p:cViewPr varScale="1">
        <p:scale>
          <a:sx n="57" d="100"/>
          <a:sy n="57" d="100"/>
        </p:scale>
        <p:origin x="912" y="62"/>
      </p:cViewPr>
      <p:guideLst>
        <p:guide orient="horz" pos="187"/>
        <p:guide orient="horz" pos="763"/>
        <p:guide orient="horz" pos="1339"/>
        <p:guide orient="horz" pos="3413"/>
        <p:guide orient="horz" pos="4219"/>
        <p:guide orient="horz" pos="3643"/>
        <p:guide orient="horz" pos="3067"/>
        <p:guide orient="horz" pos="1915"/>
        <p:guide orient="horz" pos="302"/>
        <p:guide orient="horz" pos="4104"/>
        <p:guide pos="173"/>
        <p:guide pos="1325"/>
        <p:guide pos="7661"/>
        <p:guide pos="749"/>
        <p:guide pos="7085"/>
        <p:guide pos="3629"/>
        <p:guide pos="1901"/>
        <p:guide pos="2477"/>
        <p:guide pos="4205"/>
        <p:guide pos="4781"/>
        <p:guide pos="5357"/>
        <p:guide pos="6509"/>
        <p:guide pos="3053"/>
        <p:guide pos="5933"/>
        <p:guide pos="288"/>
        <p:guide pos="7546"/>
        <p:guide orient="horz" pos="188"/>
        <p:guide orient="horz" pos="4102"/>
        <p:guide orient="horz" pos="842"/>
        <p:guide orient="horz" pos="4103"/>
        <p:guide orient="horz" pos="181"/>
        <p:guide orient="horz" pos="4100"/>
        <p:guide pos="7547"/>
        <p:guide orient="horz" pos="731"/>
      </p:guideLst>
    </p:cSldViewPr>
  </p:slideViewPr>
  <p:outlineViewPr>
    <p:cViewPr>
      <p:scale>
        <a:sx n="33" d="100"/>
        <a:sy n="33" d="100"/>
      </p:scale>
      <p:origin x="0" y="0"/>
    </p:cViewPr>
  </p:outlineViewPr>
  <p:notesTextViewPr>
    <p:cViewPr>
      <p:scale>
        <a:sx n="3" d="2"/>
        <a:sy n="3" d="2"/>
      </p:scale>
      <p:origin x="0" y="0"/>
    </p:cViewPr>
  </p:notesTextViewPr>
  <p:sorterViewPr>
    <p:cViewPr>
      <p:scale>
        <a:sx n="50" d="100"/>
        <a:sy n="50" d="100"/>
      </p:scale>
      <p:origin x="0" y="-2316"/>
    </p:cViewPr>
  </p:sorterViewPr>
  <p:notesViewPr>
    <p:cSldViewPr snapToGrid="0" showGuides="1">
      <p:cViewPr>
        <p:scale>
          <a:sx n="66" d="100"/>
          <a:sy n="66" d="100"/>
        </p:scale>
        <p:origin x="2364" y="-364"/>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0">
                      <a:schemeClr val="tx1">
                        <a:lumMod val="50000"/>
                      </a:schemeClr>
                    </a:gs>
                    <a:gs pos="100000">
                      <a:schemeClr val="tx1">
                        <a:lumMod val="50000"/>
                      </a:schemeClr>
                    </a:gs>
                  </a:gsLst>
                  <a:lin ang="5400000" scaled="0"/>
                </a:gradFill>
                <a:latin typeface="Segoe UI" pitchFamily="34" charset="0"/>
              </a:rPr>
              <a:t>Server &amp; Tools Business</a:t>
            </a:r>
            <a:endParaRPr lang="en-US" dirty="0">
              <a:gradFill>
                <a:gsLst>
                  <a:gs pos="0">
                    <a:schemeClr val="tx1">
                      <a:lumMod val="50000"/>
                    </a:schemeClr>
                  </a:gs>
                  <a:gs pos="100000">
                    <a:schemeClr val="tx1">
                      <a:lumMod val="50000"/>
                    </a:schemeClr>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9/16/2014</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Because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0">
                      <a:schemeClr val="tx1">
                        <a:lumMod val="50000"/>
                      </a:schemeClr>
                    </a:gs>
                    <a:gs pos="100000">
                      <a:schemeClr val="tx1">
                        <a:lumMod val="50000"/>
                      </a:schemeClr>
                    </a:gs>
                  </a:gsLst>
                  <a:lin ang="5400000" scaled="0"/>
                </a:gradFill>
                <a:latin typeface="Segoe UI" pitchFamily="34" charset="0"/>
              </a:defRPr>
            </a:lvl1pPr>
          </a:lstStyle>
          <a:p>
            <a:r>
              <a:rPr lang="en-US" smtClean="0"/>
              <a:t>Server &amp; Tools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9/16/2014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404" rtl="0" eaLnBrk="1" latinLnBrk="0" hangingPunct="1">
      <a:lnSpc>
        <a:spcPct val="90000"/>
      </a:lnSpc>
      <a:spcAft>
        <a:spcPts val="340"/>
      </a:spcAft>
      <a:defRPr sz="1000" kern="1200">
        <a:solidFill>
          <a:schemeClr val="tx1"/>
        </a:solidFill>
        <a:latin typeface="Segoe UI Light" pitchFamily="34" charset="0"/>
        <a:ea typeface="+mn-ea"/>
        <a:cs typeface="+mn-cs"/>
      </a:defRPr>
    </a:lvl1pPr>
    <a:lvl2pPr marL="217183" indent="-107917" algn="l" defTabSz="932404"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2pPr>
    <a:lvl3pPr marL="334542" indent="-117361" algn="l" defTabSz="932404"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3pPr>
    <a:lvl4pPr marL="492370" indent="-149735" algn="l" defTabSz="932404"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4pPr>
    <a:lvl5pPr marL="627268" indent="-117361" algn="l" defTabSz="932404"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5pPr>
    <a:lvl6pPr marL="2331011" algn="l" defTabSz="932404" rtl="0" eaLnBrk="1" latinLnBrk="0" hangingPunct="1">
      <a:defRPr sz="1200" kern="1200">
        <a:solidFill>
          <a:schemeClr val="tx1"/>
        </a:solidFill>
        <a:latin typeface="+mn-lt"/>
        <a:ea typeface="+mn-ea"/>
        <a:cs typeface="+mn-cs"/>
      </a:defRPr>
    </a:lvl6pPr>
    <a:lvl7pPr marL="2797212" algn="l" defTabSz="932404" rtl="0" eaLnBrk="1" latinLnBrk="0" hangingPunct="1">
      <a:defRPr sz="1200" kern="1200">
        <a:solidFill>
          <a:schemeClr val="tx1"/>
        </a:solidFill>
        <a:latin typeface="+mn-lt"/>
        <a:ea typeface="+mn-ea"/>
        <a:cs typeface="+mn-cs"/>
      </a:defRPr>
    </a:lvl7pPr>
    <a:lvl8pPr marL="3263415" algn="l" defTabSz="932404" rtl="0" eaLnBrk="1" latinLnBrk="0" hangingPunct="1">
      <a:defRPr sz="1200" kern="1200">
        <a:solidFill>
          <a:schemeClr val="tx1"/>
        </a:solidFill>
        <a:latin typeface="+mn-lt"/>
        <a:ea typeface="+mn-ea"/>
        <a:cs typeface="+mn-cs"/>
      </a:defRPr>
    </a:lvl8pPr>
    <a:lvl9pPr marL="3729618" algn="l" defTabSz="93240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msdn.microsoft.com/en-us/library/aa365544(VS.85).aspx"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xfrm>
            <a:off x="112713" y="746125"/>
            <a:ext cx="6632575" cy="3730625"/>
          </a:xfrm>
          <a:noFill/>
          <a:ln>
            <a:solidFill>
              <a:srgbClr val="000000"/>
            </a:solidFill>
            <a:miter lim="800000"/>
            <a:headEnd/>
            <a:tailEnd/>
          </a:ln>
        </p:spPr>
      </p:sp>
      <p:sp>
        <p:nvSpPr>
          <p:cNvPr id="30723" name="Notes Placeholder 2"/>
          <p:cNvSpPr>
            <a:spLocks noGrp="1"/>
          </p:cNvSpPr>
          <p:nvPr>
            <p:ph type="body" idx="1"/>
          </p:nvPr>
        </p:nvSpPr>
        <p:spPr bwMode="auto">
          <a:noFill/>
        </p:spPr>
        <p:txBody>
          <a:bodyPr>
            <a:normAutofit/>
          </a:bodyPr>
          <a:lstStyle/>
          <a:p>
            <a:pPr marL="0" indent="0">
              <a:spcBef>
                <a:spcPct val="0"/>
              </a:spcBef>
              <a:buFont typeface="Arial" pitchFamily="34" charset="0"/>
              <a:buNone/>
            </a:pPr>
            <a:endParaRPr lang="en-US" dirty="0"/>
          </a:p>
        </p:txBody>
      </p:sp>
      <p:sp>
        <p:nvSpPr>
          <p:cNvPr id="30724" name="Slide Number Placeholder 3"/>
          <p:cNvSpPr>
            <a:spLocks noGrp="1"/>
          </p:cNvSpPr>
          <p:nvPr>
            <p:ph type="sldNum" sz="quarter" idx="5"/>
          </p:nvPr>
        </p:nvSpPr>
        <p:spPr bwMode="auto">
          <a:noFill/>
          <a:ln>
            <a:miter lim="800000"/>
            <a:headEnd/>
            <a:tailEnd/>
          </a:ln>
        </p:spPr>
        <p:txBody>
          <a:bodyPr/>
          <a:lstStyle/>
          <a:p>
            <a:fld id="{44C8907E-E591-4094-9EC1-2142502295F0}" type="slidenum">
              <a:rPr lang="en-US" smtClean="0">
                <a:solidFill>
                  <a:prstClr val="black"/>
                </a:solidFill>
              </a:rPr>
              <a:pPr/>
              <a:t>1</a:t>
            </a:fld>
            <a:endParaRPr lang="en-US" smtClean="0">
              <a:solidFill>
                <a:prstClr val="black"/>
              </a:solidFill>
            </a:endParaRPr>
          </a:p>
        </p:txBody>
      </p:sp>
    </p:spTree>
    <p:extLst>
      <p:ext uri="{BB962C8B-B14F-4D97-AF65-F5344CB8AC3E}">
        <p14:creationId xmlns:p14="http://schemas.microsoft.com/office/powerpoint/2010/main" val="42068450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Footer Placeholder 3"/>
          <p:cNvSpPr>
            <a:spLocks noGrp="1"/>
          </p:cNvSpPr>
          <p:nvPr>
            <p:ph type="ftr" sz="quarter" idx="10"/>
          </p:nvPr>
        </p:nvSpPr>
        <p:spPr/>
        <p:txBody>
          <a:bodyPr/>
          <a:lstStyle/>
          <a:p>
            <a:r>
              <a:rPr lang="en-US" smtClean="0"/>
              <a:t>SQL Server Performance Tuning and Optimization</a:t>
            </a:r>
            <a:endParaRPr lang="en-US"/>
          </a:p>
        </p:txBody>
      </p:sp>
      <p:sp>
        <p:nvSpPr>
          <p:cNvPr id="5" name="Slide Number Placeholder 4"/>
          <p:cNvSpPr>
            <a:spLocks noGrp="1"/>
          </p:cNvSpPr>
          <p:nvPr>
            <p:ph type="sldNum" sz="quarter" idx="11"/>
          </p:nvPr>
        </p:nvSpPr>
        <p:spPr/>
        <p:txBody>
          <a:bodyPr/>
          <a:lstStyle/>
          <a:p>
            <a:fld id="{7B1E8BCC-E5A2-4E09-B217-0632DC6560A8}" type="slidenum">
              <a:rPr lang="en-US" smtClean="0"/>
              <a:pPr/>
              <a:t>10</a:t>
            </a:fld>
            <a:endParaRPr lang="en-US"/>
          </a:p>
        </p:txBody>
      </p:sp>
    </p:spTree>
    <p:extLst>
      <p:ext uri="{BB962C8B-B14F-4D97-AF65-F5344CB8AC3E}">
        <p14:creationId xmlns:p14="http://schemas.microsoft.com/office/powerpoint/2010/main" val="28413180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you need to figure out the ideal configuration for SQL Server memory in an environment that has been over provisioned the best way to try to go about doing this is start off with a baseline of the environment and the current performance metrics.  Counters to begin monitoring would include:</a:t>
            </a:r>
          </a:p>
          <a:p>
            <a:endParaRPr lang="en-US" dirty="0" smtClean="0"/>
          </a:p>
          <a:p>
            <a:pPr marL="171450" indent="-171450">
              <a:buFont typeface="Symbol" pitchFamily="18" charset="2"/>
              <a:buChar char="-"/>
            </a:pPr>
            <a:r>
              <a:rPr lang="en-US" dirty="0" smtClean="0"/>
              <a:t>SQL </a:t>
            </a:r>
            <a:r>
              <a:rPr lang="en-US" dirty="0" err="1" smtClean="0"/>
              <a:t>Server:Buffer</a:t>
            </a:r>
            <a:r>
              <a:rPr lang="en-US" dirty="0" smtClean="0"/>
              <a:t> Manager\Page Life Expectancy</a:t>
            </a:r>
          </a:p>
          <a:p>
            <a:pPr marL="171450" indent="-171450">
              <a:buFont typeface="Symbol" pitchFamily="18" charset="2"/>
              <a:buChar char="-"/>
            </a:pPr>
            <a:r>
              <a:rPr lang="en-US" dirty="0" smtClean="0"/>
              <a:t>SQL </a:t>
            </a:r>
            <a:r>
              <a:rPr lang="en-US" dirty="0" err="1" smtClean="0"/>
              <a:t>Server:Buffer</a:t>
            </a:r>
            <a:r>
              <a:rPr lang="en-US" dirty="0" smtClean="0"/>
              <a:t> Manager\Page Reads/sec</a:t>
            </a:r>
          </a:p>
          <a:p>
            <a:pPr marL="171450" indent="-171450">
              <a:buFont typeface="Symbol" pitchFamily="18" charset="2"/>
              <a:buChar char="-"/>
            </a:pPr>
            <a:r>
              <a:rPr lang="en-US" dirty="0" smtClean="0"/>
              <a:t>Physical Disk\Disk Reads/sec</a:t>
            </a:r>
          </a:p>
        </p:txBody>
      </p:sp>
      <p:sp>
        <p:nvSpPr>
          <p:cNvPr id="4" name="Header Placeholder 3"/>
          <p:cNvSpPr>
            <a:spLocks noGrp="1"/>
          </p:cNvSpPr>
          <p:nvPr>
            <p:ph type="hdr" sz="quarter" idx="10"/>
          </p:nvPr>
        </p:nvSpPr>
        <p:spPr/>
        <p:txBody>
          <a:bodyPr/>
          <a:lstStyle/>
          <a:p>
            <a:r>
              <a:rPr lang="en-US" smtClean="0"/>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981579D-69F0-4A06-9ECD-ED5EED334683}" type="datetime1">
              <a:rPr lang="en-US" smtClean="0"/>
              <a:t>9/16/2014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40657799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you need to figure out the ideal configuration for SQL Server memory in an environment that has been over provisioned the best way to try to go about doing this is start off with a baseline of the environment and the current performance metrics.  Counters to begin monitoring would include:</a:t>
            </a:r>
          </a:p>
          <a:p>
            <a:endParaRPr lang="en-US" dirty="0" smtClean="0"/>
          </a:p>
          <a:p>
            <a:pPr marL="171450" indent="-171450">
              <a:buFont typeface="Symbol" pitchFamily="18" charset="2"/>
              <a:buChar char="-"/>
            </a:pPr>
            <a:r>
              <a:rPr lang="en-US" dirty="0" smtClean="0"/>
              <a:t>SQL </a:t>
            </a:r>
            <a:r>
              <a:rPr lang="en-US" dirty="0" err="1" smtClean="0"/>
              <a:t>Server:Buffer</a:t>
            </a:r>
            <a:r>
              <a:rPr lang="en-US" dirty="0" smtClean="0"/>
              <a:t> Manager\Page Life Expectancy</a:t>
            </a:r>
          </a:p>
          <a:p>
            <a:pPr marL="171450" indent="-171450">
              <a:buFont typeface="Symbol" pitchFamily="18" charset="2"/>
              <a:buChar char="-"/>
            </a:pPr>
            <a:r>
              <a:rPr lang="en-US" dirty="0" smtClean="0"/>
              <a:t>SQL </a:t>
            </a:r>
            <a:r>
              <a:rPr lang="en-US" dirty="0" err="1" smtClean="0"/>
              <a:t>Server:Buffer</a:t>
            </a:r>
            <a:r>
              <a:rPr lang="en-US" dirty="0" smtClean="0"/>
              <a:t> Manager\Page Reads/sec</a:t>
            </a:r>
          </a:p>
          <a:p>
            <a:pPr marL="171450" indent="-171450">
              <a:buFont typeface="Symbol" pitchFamily="18" charset="2"/>
              <a:buChar char="-"/>
            </a:pPr>
            <a:r>
              <a:rPr lang="en-US" dirty="0" smtClean="0"/>
              <a:t>Physical Disk\Disk Reads/sec</a:t>
            </a:r>
          </a:p>
        </p:txBody>
      </p:sp>
      <p:sp>
        <p:nvSpPr>
          <p:cNvPr id="4" name="Header Placeholder 3"/>
          <p:cNvSpPr>
            <a:spLocks noGrp="1"/>
          </p:cNvSpPr>
          <p:nvPr>
            <p:ph type="hdr" sz="quarter" idx="10"/>
          </p:nvPr>
        </p:nvSpPr>
        <p:spPr/>
        <p:txBody>
          <a:bodyPr/>
          <a:lstStyle/>
          <a:p>
            <a:r>
              <a:rPr lang="en-US" smtClean="0"/>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981579D-69F0-4A06-9ECD-ED5EED334683}" type="datetime1">
              <a:rPr lang="en-US" smtClean="0"/>
              <a:t>9/16/2014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13302683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err="1" smtClean="0"/>
              <a:t>While</a:t>
            </a:r>
            <a:r>
              <a:rPr lang="de-DE" dirty="0" smtClean="0"/>
              <a:t> </a:t>
            </a:r>
            <a:r>
              <a:rPr lang="de-DE" dirty="0" err="1" smtClean="0"/>
              <a:t>shrink</a:t>
            </a:r>
            <a:r>
              <a:rPr lang="de-DE" dirty="0" smtClean="0"/>
              <a:t> </a:t>
            </a:r>
            <a:r>
              <a:rPr lang="de-DE" dirty="0" err="1" smtClean="0"/>
              <a:t>is</a:t>
            </a:r>
            <a:r>
              <a:rPr lang="de-DE" dirty="0" smtClean="0"/>
              <a:t> </a:t>
            </a:r>
            <a:r>
              <a:rPr lang="de-DE" dirty="0" err="1" smtClean="0"/>
              <a:t>running</a:t>
            </a:r>
            <a:r>
              <a:rPr lang="de-DE" dirty="0" smtClean="0"/>
              <a:t>:</a:t>
            </a:r>
          </a:p>
          <a:p>
            <a:pPr marL="0" marR="0" indent="0" algn="l" defTabSz="914400" rtl="0" eaLnBrk="1" fontAlgn="base" latinLnBrk="0" hangingPunct="1">
              <a:lnSpc>
                <a:spcPct val="100000"/>
              </a:lnSpc>
              <a:spcBef>
                <a:spcPct val="30000"/>
              </a:spcBef>
              <a:spcAft>
                <a:spcPct val="0"/>
              </a:spcAft>
              <a:buClrTx/>
              <a:buSzTx/>
              <a:buFont typeface="Symbol" pitchFamily="18" charset="2"/>
              <a:buNone/>
              <a:tabLst/>
              <a:defRPr/>
            </a:pPr>
            <a:r>
              <a:rPr lang="de-DE" dirty="0" smtClean="0"/>
              <a:t>- Lots </a:t>
            </a:r>
            <a:r>
              <a:rPr lang="de-DE" dirty="0" err="1" smtClean="0"/>
              <a:t>of</a:t>
            </a:r>
            <a:r>
              <a:rPr lang="de-DE" dirty="0" smtClean="0"/>
              <a:t> </a:t>
            </a:r>
            <a:r>
              <a:rPr lang="de-DE" dirty="0" err="1" smtClean="0"/>
              <a:t>exclusive</a:t>
            </a:r>
            <a:r>
              <a:rPr lang="de-DE" dirty="0" smtClean="0"/>
              <a:t> </a:t>
            </a:r>
            <a:r>
              <a:rPr lang="de-DE" dirty="0" err="1" smtClean="0"/>
              <a:t>page</a:t>
            </a:r>
            <a:r>
              <a:rPr lang="de-DE" dirty="0" smtClean="0"/>
              <a:t> </a:t>
            </a:r>
            <a:r>
              <a:rPr lang="de-DE" dirty="0" err="1" smtClean="0"/>
              <a:t>locks</a:t>
            </a:r>
            <a:endParaRPr lang="de-DE" dirty="0" smtClean="0"/>
          </a:p>
          <a:p>
            <a:pPr marL="0" indent="0">
              <a:buFont typeface="Symbol" pitchFamily="18" charset="2"/>
              <a:buNone/>
            </a:pPr>
            <a:r>
              <a:rPr lang="de-DE" dirty="0" smtClean="0"/>
              <a:t>- </a:t>
            </a:r>
            <a:r>
              <a:rPr lang="de-DE" dirty="0" err="1" smtClean="0"/>
              <a:t>Everything</a:t>
            </a:r>
            <a:r>
              <a:rPr lang="de-DE" dirty="0" smtClean="0"/>
              <a:t> </a:t>
            </a:r>
            <a:r>
              <a:rPr lang="de-DE" dirty="0" err="1" smtClean="0"/>
              <a:t>it</a:t>
            </a:r>
            <a:r>
              <a:rPr lang="de-DE" dirty="0" smtClean="0"/>
              <a:t> </a:t>
            </a:r>
            <a:r>
              <a:rPr lang="de-DE" dirty="0" err="1" smtClean="0"/>
              <a:t>does</a:t>
            </a:r>
            <a:r>
              <a:rPr lang="de-DE" dirty="0" smtClean="0"/>
              <a:t> </a:t>
            </a:r>
            <a:r>
              <a:rPr lang="de-DE" dirty="0" err="1" smtClean="0"/>
              <a:t>is</a:t>
            </a:r>
            <a:r>
              <a:rPr lang="de-DE" dirty="0" smtClean="0"/>
              <a:t> </a:t>
            </a:r>
            <a:r>
              <a:rPr lang="de-DE" dirty="0" err="1" smtClean="0"/>
              <a:t>fully</a:t>
            </a:r>
            <a:r>
              <a:rPr lang="de-DE" dirty="0" smtClean="0"/>
              <a:t> </a:t>
            </a:r>
            <a:r>
              <a:rPr lang="de-DE" dirty="0" err="1" smtClean="0"/>
              <a:t>logged</a:t>
            </a:r>
            <a:endParaRPr lang="de-DE" dirty="0" smtClean="0"/>
          </a:p>
          <a:p>
            <a:pPr marL="0" indent="0">
              <a:buFontTx/>
              <a:buNone/>
            </a:pPr>
            <a:r>
              <a:rPr lang="de-DE" dirty="0" smtClean="0"/>
              <a:t>- Lots </a:t>
            </a:r>
            <a:r>
              <a:rPr lang="de-DE" dirty="0" err="1" smtClean="0"/>
              <a:t>of</a:t>
            </a:r>
            <a:r>
              <a:rPr lang="de-DE" dirty="0" smtClean="0"/>
              <a:t> </a:t>
            </a:r>
            <a:r>
              <a:rPr lang="de-DE" dirty="0" err="1" smtClean="0"/>
              <a:t>page</a:t>
            </a:r>
            <a:r>
              <a:rPr lang="de-DE" baseline="0" dirty="0" smtClean="0"/>
              <a:t> </a:t>
            </a:r>
            <a:r>
              <a:rPr lang="de-DE" baseline="0" dirty="0" err="1" smtClean="0"/>
              <a:t>reads</a:t>
            </a:r>
            <a:r>
              <a:rPr lang="de-DE" baseline="0" dirty="0" smtClean="0"/>
              <a:t> </a:t>
            </a:r>
            <a:r>
              <a:rPr lang="de-DE" baseline="0" dirty="0" err="1" smtClean="0"/>
              <a:t>that</a:t>
            </a:r>
            <a:r>
              <a:rPr lang="de-DE" baseline="0" dirty="0" smtClean="0"/>
              <a:t> </a:t>
            </a:r>
            <a:r>
              <a:rPr lang="de-DE" baseline="0" dirty="0" err="1" smtClean="0"/>
              <a:t>aren‘t</a:t>
            </a:r>
            <a:r>
              <a:rPr lang="de-DE" baseline="0" dirty="0" smtClean="0"/>
              <a:t> </a:t>
            </a:r>
            <a:r>
              <a:rPr lang="de-DE" baseline="0" dirty="0" err="1" smtClean="0"/>
              <a:t>part</a:t>
            </a:r>
            <a:r>
              <a:rPr lang="de-DE" baseline="0" dirty="0" smtClean="0"/>
              <a:t> </a:t>
            </a:r>
            <a:r>
              <a:rPr lang="de-DE" baseline="0" dirty="0" err="1" smtClean="0"/>
              <a:t>of</a:t>
            </a:r>
            <a:r>
              <a:rPr lang="de-DE" baseline="0" dirty="0" smtClean="0"/>
              <a:t> </a:t>
            </a:r>
            <a:r>
              <a:rPr lang="de-DE" baseline="0" dirty="0" err="1" smtClean="0"/>
              <a:t>the</a:t>
            </a:r>
            <a:r>
              <a:rPr lang="de-DE" baseline="0" dirty="0" smtClean="0"/>
              <a:t> </a:t>
            </a:r>
            <a:r>
              <a:rPr lang="de-DE" baseline="0" dirty="0" err="1" smtClean="0"/>
              <a:t>regular</a:t>
            </a:r>
            <a:r>
              <a:rPr lang="de-DE" baseline="0" dirty="0" smtClean="0"/>
              <a:t> </a:t>
            </a:r>
            <a:r>
              <a:rPr lang="de-DE" baseline="0" dirty="0" err="1" smtClean="0"/>
              <a:t>workload</a:t>
            </a:r>
            <a:endParaRPr lang="de-DE" baseline="0" dirty="0" smtClean="0"/>
          </a:p>
          <a:p>
            <a:pPr marL="0" indent="0">
              <a:buFontTx/>
              <a:buNone/>
            </a:pPr>
            <a:r>
              <a:rPr lang="de-DE" baseline="0" dirty="0" smtClean="0"/>
              <a:t>- Lots </a:t>
            </a:r>
            <a:r>
              <a:rPr lang="de-DE" baseline="0" dirty="0" err="1" smtClean="0"/>
              <a:t>of</a:t>
            </a:r>
            <a:r>
              <a:rPr lang="de-DE" baseline="0" dirty="0" smtClean="0"/>
              <a:t> </a:t>
            </a:r>
            <a:r>
              <a:rPr lang="de-DE" baseline="0" dirty="0" err="1" smtClean="0"/>
              <a:t>dirty</a:t>
            </a:r>
            <a:r>
              <a:rPr lang="de-DE" baseline="0" dirty="0" smtClean="0"/>
              <a:t> </a:t>
            </a:r>
            <a:r>
              <a:rPr lang="de-DE" baseline="0" dirty="0" err="1" smtClean="0"/>
              <a:t>pages</a:t>
            </a:r>
            <a:r>
              <a:rPr lang="de-DE" baseline="0" dirty="0" smtClean="0"/>
              <a:t> </a:t>
            </a:r>
            <a:r>
              <a:rPr lang="de-DE" baseline="0" dirty="0" err="1" smtClean="0"/>
              <a:t>created</a:t>
            </a:r>
            <a:r>
              <a:rPr lang="de-DE" baseline="0" dirty="0" smtClean="0"/>
              <a:t> </a:t>
            </a:r>
            <a:r>
              <a:rPr lang="de-DE" baseline="0" dirty="0" err="1" smtClean="0"/>
              <a:t>leading</a:t>
            </a:r>
            <a:r>
              <a:rPr lang="de-DE" baseline="0" dirty="0" smtClean="0"/>
              <a:t> </a:t>
            </a:r>
            <a:r>
              <a:rPr lang="de-DE" baseline="0" dirty="0" err="1" smtClean="0"/>
              <a:t>to</a:t>
            </a:r>
            <a:r>
              <a:rPr lang="de-DE" baseline="0" dirty="0" smtClean="0"/>
              <a:t> </a:t>
            </a:r>
            <a:r>
              <a:rPr lang="de-DE" baseline="0" dirty="0" err="1" smtClean="0"/>
              <a:t>checkpoint</a:t>
            </a:r>
            <a:r>
              <a:rPr lang="de-DE" baseline="0" dirty="0" smtClean="0"/>
              <a:t> I/O</a:t>
            </a:r>
          </a:p>
          <a:p>
            <a:pPr marL="171450" indent="-171450">
              <a:buFontTx/>
              <a:buChar char="-"/>
            </a:pPr>
            <a:endParaRPr lang="de-DE" baseline="0" dirty="0" smtClean="0"/>
          </a:p>
          <a:p>
            <a:pPr marL="0" indent="0">
              <a:buFontTx/>
              <a:buNone/>
            </a:pPr>
            <a:r>
              <a:rPr lang="de-DE" baseline="0" dirty="0" smtClean="0"/>
              <a:t>- After </a:t>
            </a:r>
            <a:r>
              <a:rPr lang="de-DE" baseline="0" dirty="0" err="1" smtClean="0"/>
              <a:t>shrink</a:t>
            </a:r>
            <a:r>
              <a:rPr lang="de-DE" baseline="0" dirty="0" smtClean="0"/>
              <a:t> </a:t>
            </a:r>
            <a:r>
              <a:rPr lang="de-DE" baseline="0" dirty="0" err="1" smtClean="0"/>
              <a:t>has</a:t>
            </a:r>
            <a:r>
              <a:rPr lang="de-DE" baseline="0" dirty="0" smtClean="0"/>
              <a:t> </a:t>
            </a:r>
            <a:r>
              <a:rPr lang="de-DE" baseline="0" dirty="0" err="1" smtClean="0"/>
              <a:t>run</a:t>
            </a:r>
            <a:r>
              <a:rPr lang="de-DE" baseline="0" dirty="0" smtClean="0"/>
              <a:t>:</a:t>
            </a:r>
          </a:p>
          <a:p>
            <a:pPr marL="0" indent="0">
              <a:buFontTx/>
              <a:buNone/>
            </a:pPr>
            <a:r>
              <a:rPr lang="de-DE" baseline="0" dirty="0" smtClean="0"/>
              <a:t>- Index </a:t>
            </a:r>
            <a:r>
              <a:rPr lang="de-DE" baseline="0" dirty="0" err="1" smtClean="0"/>
              <a:t>fragmentation</a:t>
            </a:r>
            <a:endParaRPr lang="de-DE" baseline="0" dirty="0" smtClean="0"/>
          </a:p>
          <a:p>
            <a:pPr marL="0" indent="0">
              <a:buFontTx/>
              <a:buNone/>
            </a:pPr>
            <a:r>
              <a:rPr lang="de-DE" baseline="0" dirty="0" smtClean="0"/>
              <a:t>- </a:t>
            </a:r>
            <a:r>
              <a:rPr lang="de-DE" baseline="0" dirty="0" err="1" smtClean="0"/>
              <a:t>Resource</a:t>
            </a:r>
            <a:r>
              <a:rPr lang="de-DE" baseline="0" dirty="0" smtClean="0"/>
              <a:t> </a:t>
            </a:r>
            <a:r>
              <a:rPr lang="de-DE" baseline="0" dirty="0" err="1" smtClean="0"/>
              <a:t>usage</a:t>
            </a:r>
            <a:r>
              <a:rPr lang="de-DE" baseline="0" dirty="0" smtClean="0"/>
              <a:t> </a:t>
            </a:r>
            <a:r>
              <a:rPr lang="de-DE" baseline="0" dirty="0" err="1" smtClean="0"/>
              <a:t>from</a:t>
            </a:r>
            <a:r>
              <a:rPr lang="de-DE" baseline="0" dirty="0" smtClean="0"/>
              <a:t> </a:t>
            </a:r>
            <a:r>
              <a:rPr lang="de-DE" baseline="0" dirty="0" err="1" smtClean="0"/>
              <a:t>removing</a:t>
            </a:r>
            <a:r>
              <a:rPr lang="de-DE" baseline="0" dirty="0" smtClean="0"/>
              <a:t> </a:t>
            </a:r>
            <a:r>
              <a:rPr lang="de-DE" baseline="0" dirty="0" err="1" smtClean="0"/>
              <a:t>index</a:t>
            </a:r>
            <a:r>
              <a:rPr lang="de-DE" baseline="0" dirty="0" smtClean="0"/>
              <a:t> </a:t>
            </a:r>
            <a:r>
              <a:rPr lang="de-DE" baseline="0" dirty="0" err="1" smtClean="0"/>
              <a:t>fragmentation</a:t>
            </a:r>
            <a:endParaRPr lang="de-DE" dirty="0" smtClean="0"/>
          </a:p>
          <a:p>
            <a:endParaRPr lang="de-DE" dirty="0"/>
          </a:p>
        </p:txBody>
      </p:sp>
      <p:sp>
        <p:nvSpPr>
          <p:cNvPr id="4" name="Header Placeholder 3"/>
          <p:cNvSpPr>
            <a:spLocks noGrp="1"/>
          </p:cNvSpPr>
          <p:nvPr>
            <p:ph type="hdr" sz="quarter" idx="10"/>
          </p:nvPr>
        </p:nvSpPr>
        <p:spPr/>
        <p:txBody>
          <a:bodyPr/>
          <a:lstStyle/>
          <a:p>
            <a:r>
              <a:rPr lang="en-US" smtClean="0"/>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127B857-C392-410F-80B0-9355D0E7A4E9}" type="datetime1">
              <a:rPr lang="en-US" smtClean="0"/>
              <a:t>9/16/2014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3736962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u="none" strike="noStrike" kern="1200" dirty="0" smtClean="0">
                <a:solidFill>
                  <a:schemeClr val="tx1"/>
                </a:solidFill>
                <a:effectLst/>
                <a:latin typeface="Arial" charset="0"/>
                <a:ea typeface="+mn-ea"/>
                <a:cs typeface="+mn-cs"/>
              </a:rPr>
              <a:t>The log is divided into VLFs. Each “chunk” that is added,</a:t>
            </a:r>
            <a:r>
              <a:rPr lang="en-US" sz="1000" u="none" strike="noStrike" kern="1200" baseline="0" dirty="0" smtClean="0">
                <a:solidFill>
                  <a:schemeClr val="tx1"/>
                </a:solidFill>
                <a:effectLst/>
                <a:latin typeface="Arial" charset="0"/>
                <a:ea typeface="+mn-ea"/>
                <a:cs typeface="+mn-cs"/>
              </a:rPr>
              <a:t> is divided into VLFs at the time the log growth. Here’s the breakdown for </a:t>
            </a:r>
            <a:r>
              <a:rPr lang="en-US" sz="1000" u="none" strike="noStrike" kern="1200" baseline="0" dirty="0" err="1" smtClean="0">
                <a:solidFill>
                  <a:schemeClr val="tx1"/>
                </a:solidFill>
                <a:effectLst/>
                <a:latin typeface="Arial" charset="0"/>
                <a:ea typeface="+mn-ea"/>
                <a:cs typeface="+mn-cs"/>
              </a:rPr>
              <a:t>chunksize</a:t>
            </a:r>
            <a:r>
              <a:rPr lang="en-US" sz="1000" u="none" strike="noStrike" kern="1200" baseline="0" dirty="0" smtClean="0">
                <a:solidFill>
                  <a:schemeClr val="tx1"/>
                </a:solidFill>
                <a:effectLst/>
                <a:latin typeface="Arial" charset="0"/>
                <a:ea typeface="+mn-ea"/>
                <a:cs typeface="+mn-cs"/>
              </a:rPr>
              <a:t>:</a:t>
            </a:r>
            <a:endParaRPr lang="en-US" sz="1000" u="none" strike="noStrike" kern="1200" dirty="0" smtClean="0">
              <a:solidFill>
                <a:schemeClr val="tx1"/>
              </a:solidFill>
              <a:effectLst/>
              <a:latin typeface="Arial" charset="0"/>
              <a:ea typeface="+mn-ea"/>
              <a:cs typeface="+mn-cs"/>
            </a:endParaRPr>
          </a:p>
          <a:p>
            <a:r>
              <a:rPr lang="en-US" sz="1000" u="none" strike="noStrike" kern="1200" dirty="0" smtClean="0">
                <a:solidFill>
                  <a:schemeClr val="tx1"/>
                </a:solidFill>
                <a:effectLst/>
                <a:latin typeface="Arial" charset="0"/>
                <a:ea typeface="+mn-ea"/>
                <a:cs typeface="+mn-cs"/>
              </a:rPr>
              <a:t>&lt;= 64MB: 4 VLFs</a:t>
            </a:r>
          </a:p>
          <a:p>
            <a:r>
              <a:rPr lang="en-US" sz="1000" u="none" strike="noStrike" kern="1200" dirty="0" smtClean="0">
                <a:solidFill>
                  <a:schemeClr val="tx1"/>
                </a:solidFill>
                <a:effectLst/>
                <a:latin typeface="Arial" charset="0"/>
                <a:ea typeface="+mn-ea"/>
                <a:cs typeface="+mn-cs"/>
              </a:rPr>
              <a:t>&gt; 64MB and &lt;= 1GB: 8 VLFs</a:t>
            </a:r>
          </a:p>
          <a:p>
            <a:r>
              <a:rPr lang="en-US" sz="1000" u="none" strike="noStrike" kern="1200" dirty="0" smtClean="0">
                <a:solidFill>
                  <a:schemeClr val="tx1"/>
                </a:solidFill>
                <a:effectLst/>
                <a:latin typeface="Arial" charset="0"/>
                <a:ea typeface="+mn-ea"/>
                <a:cs typeface="+mn-cs"/>
              </a:rPr>
              <a:t>&gt; 1GB: 16 VLFs</a:t>
            </a:r>
          </a:p>
          <a:p>
            <a:endParaRPr lang="en-US" sz="1000" u="none" strike="noStrike" kern="1200" dirty="0" smtClean="0">
              <a:solidFill>
                <a:schemeClr val="tx1"/>
              </a:solidFill>
              <a:effectLst/>
              <a:latin typeface="Arial" charset="0"/>
              <a:ea typeface="+mn-ea"/>
              <a:cs typeface="+mn-cs"/>
            </a:endParaRPr>
          </a:p>
          <a:p>
            <a:r>
              <a:rPr lang="en-US" sz="1000" u="none" strike="noStrike" kern="1200" dirty="0" smtClean="0">
                <a:solidFill>
                  <a:schemeClr val="tx1"/>
                </a:solidFill>
                <a:effectLst/>
                <a:latin typeface="Arial" charset="0"/>
                <a:ea typeface="+mn-ea"/>
                <a:cs typeface="+mn-cs"/>
              </a:rPr>
              <a:t>Possible solutions if the transaction log is full:</a:t>
            </a:r>
          </a:p>
          <a:p>
            <a:r>
              <a:rPr lang="en-US" sz="1000" u="none" strike="noStrike" kern="1200" dirty="0" smtClean="0">
                <a:solidFill>
                  <a:schemeClr val="tx1"/>
                </a:solidFill>
                <a:effectLst/>
                <a:latin typeface="Arial" charset="0"/>
                <a:ea typeface="+mn-ea"/>
                <a:cs typeface="+mn-cs"/>
              </a:rPr>
              <a:t>- Backing up the log.</a:t>
            </a:r>
          </a:p>
          <a:p>
            <a:r>
              <a:rPr lang="en-US" sz="1000" u="none" strike="noStrike" kern="1200" dirty="0" smtClean="0">
                <a:solidFill>
                  <a:schemeClr val="tx1"/>
                </a:solidFill>
                <a:effectLst/>
                <a:latin typeface="Arial" charset="0"/>
                <a:ea typeface="+mn-ea"/>
                <a:cs typeface="+mn-cs"/>
              </a:rPr>
              <a:t>- Freeing disk space so that the log can automatically grow.</a:t>
            </a:r>
          </a:p>
          <a:p>
            <a:r>
              <a:rPr lang="en-US" sz="1000" u="none" strike="noStrike" kern="1200" dirty="0" smtClean="0">
                <a:solidFill>
                  <a:schemeClr val="tx1"/>
                </a:solidFill>
                <a:effectLst/>
                <a:latin typeface="Arial" charset="0"/>
                <a:ea typeface="+mn-ea"/>
                <a:cs typeface="+mn-cs"/>
              </a:rPr>
              <a:t>-</a:t>
            </a:r>
            <a:r>
              <a:rPr lang="en-US" sz="1000" u="none" strike="noStrike" kern="1200" baseline="0" dirty="0" smtClean="0">
                <a:solidFill>
                  <a:schemeClr val="tx1"/>
                </a:solidFill>
                <a:effectLst/>
                <a:latin typeface="Arial" charset="0"/>
                <a:ea typeface="+mn-ea"/>
                <a:cs typeface="+mn-cs"/>
              </a:rPr>
              <a:t> </a:t>
            </a:r>
            <a:r>
              <a:rPr lang="en-US" sz="1000" u="none" strike="noStrike" kern="1200" dirty="0" smtClean="0">
                <a:solidFill>
                  <a:schemeClr val="tx1"/>
                </a:solidFill>
                <a:effectLst/>
                <a:latin typeface="Arial" charset="0"/>
                <a:ea typeface="+mn-ea"/>
                <a:cs typeface="+mn-cs"/>
              </a:rPr>
              <a:t>Moving the log file to a disk drive with sufficient space.</a:t>
            </a:r>
          </a:p>
          <a:p>
            <a:r>
              <a:rPr lang="en-US" sz="1000" u="none" strike="noStrike" kern="1200" dirty="0" smtClean="0">
                <a:solidFill>
                  <a:schemeClr val="tx1"/>
                </a:solidFill>
                <a:effectLst/>
                <a:latin typeface="Arial" charset="0"/>
                <a:ea typeface="+mn-ea"/>
                <a:cs typeface="+mn-cs"/>
              </a:rPr>
              <a:t>-</a:t>
            </a:r>
            <a:r>
              <a:rPr lang="en-US" sz="1000" u="none" strike="noStrike" kern="1200" baseline="0" dirty="0" smtClean="0">
                <a:solidFill>
                  <a:schemeClr val="tx1"/>
                </a:solidFill>
                <a:effectLst/>
                <a:latin typeface="Arial" charset="0"/>
                <a:ea typeface="+mn-ea"/>
                <a:cs typeface="+mn-cs"/>
              </a:rPr>
              <a:t> </a:t>
            </a:r>
            <a:r>
              <a:rPr lang="en-US" sz="1000" u="none" strike="noStrike" kern="1200" dirty="0" smtClean="0">
                <a:solidFill>
                  <a:schemeClr val="tx1"/>
                </a:solidFill>
                <a:effectLst/>
                <a:latin typeface="Arial" charset="0"/>
                <a:ea typeface="+mn-ea"/>
                <a:cs typeface="+mn-cs"/>
              </a:rPr>
              <a:t>Increasing the size of a log file.</a:t>
            </a:r>
          </a:p>
          <a:p>
            <a:r>
              <a:rPr lang="en-US" sz="1000" u="none" strike="noStrike" kern="1200" dirty="0" smtClean="0">
                <a:solidFill>
                  <a:schemeClr val="tx1"/>
                </a:solidFill>
                <a:effectLst/>
                <a:latin typeface="Arial" charset="0"/>
                <a:ea typeface="+mn-ea"/>
                <a:cs typeface="+mn-cs"/>
              </a:rPr>
              <a:t>-</a:t>
            </a:r>
            <a:r>
              <a:rPr lang="en-US" sz="1000" u="none" strike="noStrike" kern="1200" baseline="0" dirty="0" smtClean="0">
                <a:solidFill>
                  <a:schemeClr val="tx1"/>
                </a:solidFill>
                <a:effectLst/>
                <a:latin typeface="Arial" charset="0"/>
                <a:ea typeface="+mn-ea"/>
                <a:cs typeface="+mn-cs"/>
              </a:rPr>
              <a:t> </a:t>
            </a:r>
            <a:r>
              <a:rPr lang="en-US" sz="1000" u="none" strike="noStrike" kern="1200" dirty="0" smtClean="0">
                <a:solidFill>
                  <a:schemeClr val="tx1"/>
                </a:solidFill>
                <a:effectLst/>
                <a:latin typeface="Arial" charset="0"/>
                <a:ea typeface="+mn-ea"/>
                <a:cs typeface="+mn-cs"/>
              </a:rPr>
              <a:t>Adding a log file on a different disk.</a:t>
            </a:r>
          </a:p>
          <a:p>
            <a:r>
              <a:rPr lang="en-US" sz="1000" u="none" strike="noStrike" kern="1200" dirty="0" smtClean="0">
                <a:solidFill>
                  <a:schemeClr val="tx1"/>
                </a:solidFill>
                <a:effectLst/>
                <a:latin typeface="Arial" charset="0"/>
                <a:ea typeface="+mn-ea"/>
                <a:cs typeface="+mn-cs"/>
              </a:rPr>
              <a:t>-</a:t>
            </a:r>
            <a:r>
              <a:rPr lang="en-US" sz="1000" u="none" strike="noStrike" kern="1200" baseline="0" dirty="0" smtClean="0">
                <a:solidFill>
                  <a:schemeClr val="tx1"/>
                </a:solidFill>
                <a:effectLst/>
                <a:latin typeface="Arial" charset="0"/>
                <a:ea typeface="+mn-ea"/>
                <a:cs typeface="+mn-cs"/>
              </a:rPr>
              <a:t> </a:t>
            </a:r>
            <a:r>
              <a:rPr lang="en-US" sz="1000" u="none" strike="noStrike" kern="1200" dirty="0" smtClean="0">
                <a:solidFill>
                  <a:schemeClr val="tx1"/>
                </a:solidFill>
                <a:effectLst/>
                <a:latin typeface="Arial" charset="0"/>
                <a:ea typeface="+mn-ea"/>
                <a:cs typeface="+mn-cs"/>
              </a:rPr>
              <a:t>Completing or killing a long-running transaction.</a:t>
            </a:r>
          </a:p>
          <a:p>
            <a:endParaRPr lang="en-US" sz="1000" u="none" strike="noStrike" kern="1200" dirty="0" smtClean="0">
              <a:solidFill>
                <a:schemeClr val="tx1"/>
              </a:solidFill>
              <a:effectLst/>
              <a:latin typeface="Arial" charset="0"/>
              <a:ea typeface="+mn-ea"/>
              <a:cs typeface="+mn-cs"/>
            </a:endParaRPr>
          </a:p>
          <a:p>
            <a:r>
              <a:rPr lang="en-US" sz="1000" u="none" strike="noStrike" kern="1200" dirty="0" smtClean="0">
                <a:solidFill>
                  <a:schemeClr val="tx1"/>
                </a:solidFill>
                <a:effectLst/>
                <a:latin typeface="Arial" charset="0"/>
                <a:ea typeface="+mn-ea"/>
                <a:cs typeface="+mn-cs"/>
              </a:rPr>
              <a:t>To see how many VLFs you have solely look at the number of rows returned by DBCC LOGINFO. The number of rows returned equals the number of VLFs your transaction log file has. If you have more than 50, I would recommend fixing it and adjusting your </a:t>
            </a:r>
            <a:r>
              <a:rPr lang="en-US" sz="1000" u="none" strike="noStrike" kern="1200" dirty="0" err="1" smtClean="0">
                <a:solidFill>
                  <a:schemeClr val="tx1"/>
                </a:solidFill>
                <a:effectLst/>
                <a:latin typeface="Arial" charset="0"/>
                <a:ea typeface="+mn-ea"/>
                <a:cs typeface="+mn-cs"/>
              </a:rPr>
              <a:t>autogrowth</a:t>
            </a:r>
            <a:r>
              <a:rPr lang="en-US" sz="1000" u="none" strike="noStrike" kern="1200" dirty="0" smtClean="0">
                <a:solidFill>
                  <a:schemeClr val="tx1"/>
                </a:solidFill>
                <a:effectLst/>
                <a:latin typeface="Arial" charset="0"/>
                <a:ea typeface="+mn-ea"/>
                <a:cs typeface="+mn-cs"/>
              </a:rPr>
              <a:t> so that it doesn't occur as frequently. To get rid of all of the excessive VLFs, follow these easy steps to shrink off the fragmented chunk and add a new, clean chunk to your transaction log: </a:t>
            </a:r>
          </a:p>
          <a:p>
            <a:endParaRPr lang="en-US" sz="1000" u="none" strike="noStrike" kern="1200" dirty="0" smtClean="0">
              <a:solidFill>
                <a:schemeClr val="tx1"/>
              </a:solidFill>
              <a:effectLst/>
              <a:latin typeface="Arial" charset="0"/>
              <a:ea typeface="+mn-ea"/>
              <a:cs typeface="+mn-cs"/>
            </a:endParaRPr>
          </a:p>
          <a:p>
            <a:r>
              <a:rPr lang="en-US" sz="1000" u="none" strike="noStrike" kern="1200" dirty="0" smtClean="0">
                <a:solidFill>
                  <a:schemeClr val="tx1"/>
                </a:solidFill>
                <a:effectLst/>
                <a:latin typeface="Arial" charset="0"/>
                <a:ea typeface="+mn-ea"/>
                <a:cs typeface="+mn-cs"/>
              </a:rPr>
              <a:t>1. Wait for an inactive time of day (ideally, it would be best to put the database into single user mode first) and then clear all transaction log activity through a regular transaction log backup. If you're using the simple recovery model then you don't need to do a log backup... Instead, just clear the transaction log by running a checkpoint. </a:t>
            </a:r>
          </a:p>
          <a:p>
            <a:r>
              <a:rPr lang="en-US" sz="1000" u="none" strike="noStrike" kern="1200" dirty="0" smtClean="0">
                <a:solidFill>
                  <a:schemeClr val="tx1"/>
                </a:solidFill>
                <a:effectLst/>
                <a:latin typeface="Arial" charset="0"/>
                <a:ea typeface="+mn-ea"/>
                <a:cs typeface="+mn-cs"/>
              </a:rPr>
              <a:t>BACKUP LOG </a:t>
            </a:r>
            <a:r>
              <a:rPr lang="en-US" sz="1000" i="1" u="none" strike="noStrike" kern="1200" dirty="0" err="1" smtClean="0">
                <a:solidFill>
                  <a:schemeClr val="tx1"/>
                </a:solidFill>
                <a:effectLst/>
                <a:latin typeface="Arial" charset="0"/>
                <a:ea typeface="+mn-ea"/>
                <a:cs typeface="+mn-cs"/>
              </a:rPr>
              <a:t>databasename</a:t>
            </a:r>
            <a:r>
              <a:rPr lang="en-US" sz="1000" u="none" strike="noStrike" kern="1200" dirty="0" smtClean="0">
                <a:solidFill>
                  <a:schemeClr val="tx1"/>
                </a:solidFill>
                <a:effectLst/>
                <a:latin typeface="Arial" charset="0"/>
                <a:ea typeface="+mn-ea"/>
                <a:cs typeface="+mn-cs"/>
              </a:rPr>
              <a:t> TO </a:t>
            </a:r>
            <a:r>
              <a:rPr lang="en-US" sz="1000" i="1" u="none" strike="noStrike" kern="1200" dirty="0" err="1" smtClean="0">
                <a:solidFill>
                  <a:schemeClr val="tx1"/>
                </a:solidFill>
                <a:effectLst/>
                <a:latin typeface="Arial" charset="0"/>
                <a:ea typeface="+mn-ea"/>
                <a:cs typeface="+mn-cs"/>
              </a:rPr>
              <a:t>devicename</a:t>
            </a:r>
            <a:endParaRPr lang="en-US" sz="1000" u="none" strike="noStrike" kern="1200" dirty="0" smtClean="0">
              <a:solidFill>
                <a:schemeClr val="tx1"/>
              </a:solidFill>
              <a:effectLst/>
              <a:latin typeface="Arial" charset="0"/>
              <a:ea typeface="+mn-ea"/>
              <a:cs typeface="+mn-cs"/>
            </a:endParaRPr>
          </a:p>
          <a:p>
            <a:endParaRPr lang="en-US" sz="1000" u="none" strike="noStrike" kern="1200" dirty="0" smtClean="0">
              <a:solidFill>
                <a:schemeClr val="tx1"/>
              </a:solidFill>
              <a:effectLst/>
              <a:latin typeface="Arial" charset="0"/>
              <a:ea typeface="+mn-ea"/>
              <a:cs typeface="+mn-cs"/>
            </a:endParaRPr>
          </a:p>
          <a:p>
            <a:r>
              <a:rPr lang="en-US" sz="1000" u="none" strike="noStrike" kern="1200" dirty="0" smtClean="0">
                <a:solidFill>
                  <a:schemeClr val="tx1"/>
                </a:solidFill>
                <a:effectLst/>
                <a:latin typeface="Arial" charset="0"/>
                <a:ea typeface="+mn-ea"/>
                <a:cs typeface="+mn-cs"/>
              </a:rPr>
              <a:t>2. Shrink the log to as small a size as possible (</a:t>
            </a:r>
            <a:r>
              <a:rPr lang="en-US" sz="1000" u="none" strike="noStrike" kern="1200" dirty="0" err="1" smtClean="0">
                <a:solidFill>
                  <a:schemeClr val="tx1"/>
                </a:solidFill>
                <a:effectLst/>
                <a:latin typeface="Arial" charset="0"/>
                <a:ea typeface="+mn-ea"/>
                <a:cs typeface="+mn-cs"/>
              </a:rPr>
              <a:t>truncateonly</a:t>
            </a:r>
            <a:r>
              <a:rPr lang="en-US" sz="1000" u="none" strike="noStrike" kern="1200" dirty="0" smtClean="0">
                <a:solidFill>
                  <a:schemeClr val="tx1"/>
                </a:solidFill>
                <a:effectLst/>
                <a:latin typeface="Arial" charset="0"/>
                <a:ea typeface="+mn-ea"/>
                <a:cs typeface="+mn-cs"/>
              </a:rPr>
              <a:t>) </a:t>
            </a:r>
          </a:p>
          <a:p>
            <a:r>
              <a:rPr lang="en-US" sz="1000" u="none" strike="noStrike" kern="1200" dirty="0" smtClean="0">
                <a:solidFill>
                  <a:schemeClr val="tx1"/>
                </a:solidFill>
                <a:effectLst/>
                <a:latin typeface="Arial" charset="0"/>
                <a:ea typeface="+mn-ea"/>
                <a:cs typeface="+mn-cs"/>
              </a:rPr>
              <a:t>DBCC SHRINKFILE(</a:t>
            </a:r>
            <a:r>
              <a:rPr lang="en-US" sz="1000" i="1" u="none" strike="noStrike" kern="1200" dirty="0" err="1" smtClean="0">
                <a:solidFill>
                  <a:schemeClr val="tx1"/>
                </a:solidFill>
                <a:effectLst/>
                <a:latin typeface="Arial" charset="0"/>
                <a:ea typeface="+mn-ea"/>
                <a:cs typeface="+mn-cs"/>
              </a:rPr>
              <a:t>transactionloglogicalfilename</a:t>
            </a:r>
            <a:r>
              <a:rPr lang="en-US" sz="1000" u="none" strike="noStrike" kern="1200" dirty="0" smtClean="0">
                <a:solidFill>
                  <a:schemeClr val="tx1"/>
                </a:solidFill>
                <a:effectLst/>
                <a:latin typeface="Arial" charset="0"/>
                <a:ea typeface="+mn-ea"/>
                <a:cs typeface="+mn-cs"/>
              </a:rPr>
              <a:t>, TRUNCATEONLY) </a:t>
            </a:r>
          </a:p>
          <a:p>
            <a:r>
              <a:rPr lang="en-US" sz="1000" u="none" strike="noStrike" kern="1200" dirty="0" smtClean="0">
                <a:solidFill>
                  <a:schemeClr val="tx1"/>
                </a:solidFill>
                <a:effectLst/>
                <a:latin typeface="Arial" charset="0"/>
                <a:ea typeface="+mn-ea"/>
                <a:cs typeface="+mn-cs"/>
              </a:rPr>
              <a:t>NOTE: if you don't know the logical filename of your transaction log use </a:t>
            </a:r>
            <a:r>
              <a:rPr lang="en-US" sz="1000" u="none" strike="noStrike" kern="1200" dirty="0" err="1" smtClean="0">
                <a:solidFill>
                  <a:schemeClr val="tx1"/>
                </a:solidFill>
                <a:effectLst/>
                <a:latin typeface="Arial" charset="0"/>
                <a:ea typeface="+mn-ea"/>
                <a:cs typeface="+mn-cs"/>
              </a:rPr>
              <a:t>sp_helpfile</a:t>
            </a:r>
            <a:r>
              <a:rPr lang="en-US" sz="1000" u="none" strike="noStrike" kern="1200" dirty="0" smtClean="0">
                <a:solidFill>
                  <a:schemeClr val="tx1"/>
                </a:solidFill>
                <a:effectLst/>
                <a:latin typeface="Arial" charset="0"/>
                <a:ea typeface="+mn-ea"/>
                <a:cs typeface="+mn-cs"/>
              </a:rPr>
              <a:t> to list all of your database files. </a:t>
            </a:r>
          </a:p>
          <a:p>
            <a:pPr rtl="0"/>
            <a:endParaRPr lang="en-US" sz="1000" u="none" strike="noStrike" kern="1200" dirty="0" smtClean="0">
              <a:solidFill>
                <a:schemeClr val="tx1"/>
              </a:solidFill>
              <a:effectLst/>
              <a:latin typeface="Arial" charset="0"/>
              <a:ea typeface="+mn-ea"/>
              <a:cs typeface="+mn-cs"/>
            </a:endParaRPr>
          </a:p>
          <a:p>
            <a:pPr rtl="0"/>
            <a:r>
              <a:rPr lang="en-US" sz="1000" u="none" strike="noStrike" kern="1200" dirty="0" smtClean="0">
                <a:solidFill>
                  <a:schemeClr val="tx1"/>
                </a:solidFill>
                <a:effectLst/>
                <a:latin typeface="Arial" charset="0"/>
                <a:ea typeface="+mn-ea"/>
                <a:cs typeface="+mn-cs"/>
              </a:rPr>
              <a:t>3. Alter the database to modify the transaction log file to the appropriate size - in one step </a:t>
            </a:r>
          </a:p>
          <a:p>
            <a:pPr rtl="0"/>
            <a:r>
              <a:rPr lang="en-US" sz="1000" u="none" strike="noStrike" kern="1200" dirty="0" smtClean="0">
                <a:solidFill>
                  <a:schemeClr val="tx1"/>
                </a:solidFill>
                <a:effectLst/>
                <a:latin typeface="Arial" charset="0"/>
                <a:ea typeface="+mn-ea"/>
                <a:cs typeface="+mn-cs"/>
              </a:rPr>
              <a:t>ALTER DATABASE </a:t>
            </a:r>
            <a:r>
              <a:rPr lang="en-US" sz="1000" i="1" u="none" strike="noStrike" kern="1200" dirty="0" err="1" smtClean="0">
                <a:solidFill>
                  <a:schemeClr val="tx1"/>
                </a:solidFill>
                <a:effectLst/>
                <a:latin typeface="Arial" charset="0"/>
                <a:ea typeface="+mn-ea"/>
                <a:cs typeface="+mn-cs"/>
              </a:rPr>
              <a:t>databasename</a:t>
            </a:r>
            <a:r>
              <a:rPr lang="en-US" sz="1000" u="none" strike="noStrike" kern="1200" dirty="0" smtClean="0">
                <a:solidFill>
                  <a:schemeClr val="tx1"/>
                </a:solidFill>
                <a:effectLst/>
                <a:latin typeface="Arial" charset="0"/>
                <a:ea typeface="+mn-ea"/>
                <a:cs typeface="+mn-cs"/>
              </a:rPr>
              <a:t/>
            </a:r>
            <a:br>
              <a:rPr lang="en-US" sz="1000" u="none" strike="noStrike" kern="1200" dirty="0" smtClean="0">
                <a:solidFill>
                  <a:schemeClr val="tx1"/>
                </a:solidFill>
                <a:effectLst/>
                <a:latin typeface="Arial" charset="0"/>
                <a:ea typeface="+mn-ea"/>
                <a:cs typeface="+mn-cs"/>
              </a:rPr>
            </a:br>
            <a:r>
              <a:rPr lang="en-US" sz="1000" u="none" strike="noStrike" kern="1200" dirty="0" smtClean="0">
                <a:solidFill>
                  <a:schemeClr val="tx1"/>
                </a:solidFill>
                <a:effectLst/>
                <a:latin typeface="Arial" charset="0"/>
                <a:ea typeface="+mn-ea"/>
                <a:cs typeface="+mn-cs"/>
              </a:rPr>
              <a:t>MODIFY FILE </a:t>
            </a:r>
            <a:br>
              <a:rPr lang="en-US" sz="1000" u="none" strike="noStrike" kern="1200" dirty="0" smtClean="0">
                <a:solidFill>
                  <a:schemeClr val="tx1"/>
                </a:solidFill>
                <a:effectLst/>
                <a:latin typeface="Arial" charset="0"/>
                <a:ea typeface="+mn-ea"/>
                <a:cs typeface="+mn-cs"/>
              </a:rPr>
            </a:br>
            <a:r>
              <a:rPr lang="en-US" sz="1000" u="none" strike="noStrike" kern="1200" dirty="0" smtClean="0">
                <a:solidFill>
                  <a:schemeClr val="tx1"/>
                </a:solidFill>
                <a:effectLst/>
                <a:latin typeface="Arial" charset="0"/>
                <a:ea typeface="+mn-ea"/>
                <a:cs typeface="+mn-cs"/>
              </a:rPr>
              <a:t>( </a:t>
            </a:r>
            <a:br>
              <a:rPr lang="en-US" sz="1000" u="none" strike="noStrike" kern="1200" dirty="0" smtClean="0">
                <a:solidFill>
                  <a:schemeClr val="tx1"/>
                </a:solidFill>
                <a:effectLst/>
                <a:latin typeface="Arial" charset="0"/>
                <a:ea typeface="+mn-ea"/>
                <a:cs typeface="+mn-cs"/>
              </a:rPr>
            </a:br>
            <a:r>
              <a:rPr lang="en-US" sz="1000" u="none" strike="noStrike" kern="1200" dirty="0" smtClean="0">
                <a:solidFill>
                  <a:schemeClr val="tx1"/>
                </a:solidFill>
                <a:effectLst/>
                <a:latin typeface="Arial" charset="0"/>
                <a:ea typeface="+mn-ea"/>
                <a:cs typeface="+mn-cs"/>
              </a:rPr>
              <a:t>NAME = </a:t>
            </a:r>
            <a:r>
              <a:rPr lang="en-US" sz="1000" i="1" u="none" strike="noStrike" kern="1200" dirty="0" err="1" smtClean="0">
                <a:solidFill>
                  <a:schemeClr val="tx1"/>
                </a:solidFill>
                <a:effectLst/>
                <a:latin typeface="Arial" charset="0"/>
                <a:ea typeface="+mn-ea"/>
                <a:cs typeface="+mn-cs"/>
              </a:rPr>
              <a:t>transactionloglogicalfilename</a:t>
            </a:r>
            <a:r>
              <a:rPr lang="en-US" sz="1000" u="none" strike="noStrike" kern="1200" dirty="0" smtClean="0">
                <a:solidFill>
                  <a:schemeClr val="tx1"/>
                </a:solidFill>
                <a:effectLst/>
                <a:latin typeface="Arial" charset="0"/>
                <a:ea typeface="+mn-ea"/>
                <a:cs typeface="+mn-cs"/>
              </a:rPr>
              <a:t> </a:t>
            </a:r>
            <a:br>
              <a:rPr lang="en-US" sz="1000" u="none" strike="noStrike" kern="1200" dirty="0" smtClean="0">
                <a:solidFill>
                  <a:schemeClr val="tx1"/>
                </a:solidFill>
                <a:effectLst/>
                <a:latin typeface="Arial" charset="0"/>
                <a:ea typeface="+mn-ea"/>
                <a:cs typeface="+mn-cs"/>
              </a:rPr>
            </a:br>
            <a:r>
              <a:rPr lang="en-US" sz="1000" u="none" strike="noStrike" kern="1200" dirty="0" smtClean="0">
                <a:solidFill>
                  <a:schemeClr val="tx1"/>
                </a:solidFill>
                <a:effectLst/>
                <a:latin typeface="Arial" charset="0"/>
                <a:ea typeface="+mn-ea"/>
                <a:cs typeface="+mn-cs"/>
              </a:rPr>
              <a:t>, SIZE = </a:t>
            </a:r>
            <a:r>
              <a:rPr lang="en-US" sz="1000" i="1" u="none" strike="noStrike" kern="1200" dirty="0" err="1" smtClean="0">
                <a:solidFill>
                  <a:schemeClr val="tx1"/>
                </a:solidFill>
                <a:effectLst/>
                <a:latin typeface="Arial" charset="0"/>
                <a:ea typeface="+mn-ea"/>
                <a:cs typeface="+mn-cs"/>
              </a:rPr>
              <a:t>newtotalsize</a:t>
            </a:r>
            <a:r>
              <a:rPr lang="en-US" sz="1000" i="1" u="none" strike="noStrike" kern="1200" dirty="0" smtClean="0">
                <a:solidFill>
                  <a:schemeClr val="tx1"/>
                </a:solidFill>
                <a:effectLst/>
                <a:latin typeface="Arial" charset="0"/>
                <a:ea typeface="+mn-ea"/>
                <a:cs typeface="+mn-cs"/>
              </a:rPr>
              <a:t/>
            </a:r>
            <a:br>
              <a:rPr lang="en-US" sz="1000" i="1" u="none" strike="noStrike" kern="1200" dirty="0" smtClean="0">
                <a:solidFill>
                  <a:schemeClr val="tx1"/>
                </a:solidFill>
                <a:effectLst/>
                <a:latin typeface="Arial" charset="0"/>
                <a:ea typeface="+mn-ea"/>
                <a:cs typeface="+mn-cs"/>
              </a:rPr>
            </a:br>
            <a:r>
              <a:rPr lang="en-US" sz="1000" u="none" strike="noStrike" kern="1200" dirty="0" smtClean="0">
                <a:solidFill>
                  <a:schemeClr val="tx1"/>
                </a:solidFill>
                <a:effectLst/>
                <a:latin typeface="Arial" charset="0"/>
                <a:ea typeface="+mn-ea"/>
                <a:cs typeface="+mn-cs"/>
              </a:rPr>
              <a:t>) </a:t>
            </a:r>
          </a:p>
          <a:p>
            <a:endParaRPr lang="en-US" sz="1000" dirty="0" smtClean="0"/>
          </a:p>
          <a:p>
            <a:r>
              <a:rPr lang="en-US" sz="1000" dirty="0" smtClean="0"/>
              <a:t>Managing the Size of the Transaction Log File</a:t>
            </a:r>
          </a:p>
          <a:p>
            <a:r>
              <a:rPr lang="en-US" dirty="0" smtClean="0"/>
              <a:t>http://msdn.microsoft.com/en-us/library/ms365418.aspx</a:t>
            </a:r>
          </a:p>
          <a:p>
            <a:endParaRPr lang="en-US" dirty="0" smtClean="0"/>
          </a:p>
          <a:p>
            <a:r>
              <a:rPr lang="en-US" dirty="0" smtClean="0"/>
              <a:t>Working with Transaction Log Backups</a:t>
            </a:r>
          </a:p>
          <a:p>
            <a:r>
              <a:rPr lang="en-US" dirty="0" smtClean="0"/>
              <a:t>http://msdn.microsoft.com/en-us/library/ms190440.aspx</a:t>
            </a:r>
          </a:p>
          <a:p>
            <a:endParaRPr lang="en-US" dirty="0" smtClean="0"/>
          </a:p>
          <a:p>
            <a:r>
              <a:rPr lang="en-US" dirty="0" smtClean="0"/>
              <a:t>Understanding Logging and Recovery in SQL Server</a:t>
            </a:r>
          </a:p>
          <a:p>
            <a:r>
              <a:rPr lang="en-US" dirty="0" smtClean="0"/>
              <a:t>http://technet.microsoft.com/en-us/magazine/2009.02.logging.aspx</a:t>
            </a:r>
          </a:p>
          <a:p>
            <a:endParaRPr lang="en-US" dirty="0" smtClean="0"/>
          </a:p>
          <a:p>
            <a:r>
              <a:rPr lang="en-US" dirty="0" smtClean="0"/>
              <a:t>Diagnosing Transaction Log Performance Issues and Limits of the Log Manager</a:t>
            </a:r>
          </a:p>
          <a:p>
            <a:r>
              <a:rPr lang="en-US" dirty="0" smtClean="0"/>
              <a:t>http://sqlcat.com/technicalnotes/archive/2008/12/09/diagnosing-transaction-log-performance-issues-and-limits-of-the-log-manager.aspx</a:t>
            </a:r>
          </a:p>
          <a:p>
            <a:endParaRPr lang="en-US" dirty="0" smtClean="0"/>
          </a:p>
          <a:p>
            <a:r>
              <a:rPr lang="en-US" dirty="0" smtClean="0"/>
              <a:t>Importance of Proper Transaction Log Size Management</a:t>
            </a:r>
          </a:p>
          <a:p>
            <a:r>
              <a:rPr lang="en-US" dirty="0" smtClean="0"/>
              <a:t>http://www.sqlskills.com/BLOGS/PAUL/post/Importance-of-proper-transaction-log-size-management.aspx</a:t>
            </a:r>
          </a:p>
        </p:txBody>
      </p:sp>
      <p:sp>
        <p:nvSpPr>
          <p:cNvPr id="4" name="Header Placeholder 3"/>
          <p:cNvSpPr>
            <a:spLocks noGrp="1"/>
          </p:cNvSpPr>
          <p:nvPr>
            <p:ph type="hdr" sz="quarter" idx="10"/>
          </p:nvPr>
        </p:nvSpPr>
        <p:spPr/>
        <p:txBody>
          <a:bodyPr/>
          <a:lstStyle/>
          <a:p>
            <a:r>
              <a:rPr lang="en-US" smtClean="0"/>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127B857-C392-410F-80B0-9355D0E7A4E9}" type="datetime1">
              <a:rPr lang="en-US" smtClean="0"/>
              <a:t>9/16/2014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19706733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Footer Placeholder 3"/>
          <p:cNvSpPr>
            <a:spLocks noGrp="1"/>
          </p:cNvSpPr>
          <p:nvPr>
            <p:ph type="ftr" sz="quarter" idx="10"/>
          </p:nvPr>
        </p:nvSpPr>
        <p:spPr/>
        <p:txBody>
          <a:bodyPr/>
          <a:lstStyle/>
          <a:p>
            <a:r>
              <a:rPr lang="en-US" smtClean="0"/>
              <a:t>SQL Server Performance Tuning and Optimization</a:t>
            </a:r>
            <a:endParaRPr lang="en-US"/>
          </a:p>
        </p:txBody>
      </p:sp>
      <p:sp>
        <p:nvSpPr>
          <p:cNvPr id="5" name="Slide Number Placeholder 4"/>
          <p:cNvSpPr>
            <a:spLocks noGrp="1"/>
          </p:cNvSpPr>
          <p:nvPr>
            <p:ph type="sldNum" sz="quarter" idx="11"/>
          </p:nvPr>
        </p:nvSpPr>
        <p:spPr/>
        <p:txBody>
          <a:bodyPr/>
          <a:lstStyle/>
          <a:p>
            <a:fld id="{7B1E8BCC-E5A2-4E09-B217-0632DC6560A8}" type="slidenum">
              <a:rPr lang="en-US" smtClean="0"/>
              <a:pPr/>
              <a:t>15</a:t>
            </a:fld>
            <a:endParaRPr lang="en-US"/>
          </a:p>
        </p:txBody>
      </p:sp>
    </p:spTree>
    <p:extLst>
      <p:ext uri="{BB962C8B-B14F-4D97-AF65-F5344CB8AC3E}">
        <p14:creationId xmlns:p14="http://schemas.microsoft.com/office/powerpoint/2010/main" val="9900606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Detecting Fragmentation</a:t>
            </a:r>
          </a:p>
          <a:p>
            <a:r>
              <a:rPr lang="en-US" dirty="0" smtClean="0"/>
              <a:t>Fragmentation occurs through the process of data modifications (INSERT, UPDATE, and DELETE statements) that are made against the table and, therefore, to the indexes defined on the table. Because these modifications are not ordinarily distributed equally among the rows of the table and indexes, the fullness of each page can vary over time. For queries that scan part or all of the indexes of a table, this kind of fragmentation can cause additional page reads. This hinders parallel scanning of data.</a:t>
            </a:r>
          </a:p>
          <a:p>
            <a:endParaRPr lang="en-US" dirty="0" smtClean="0"/>
          </a:p>
          <a:p>
            <a:r>
              <a:rPr lang="en-US" dirty="0" smtClean="0"/>
              <a:t>The fragmentation level of an index or heap is shown in the </a:t>
            </a:r>
            <a:r>
              <a:rPr lang="en-US" dirty="0" err="1" smtClean="0"/>
              <a:t>avg_fragmentation_in_percent</a:t>
            </a:r>
            <a:r>
              <a:rPr lang="en-US" dirty="0" smtClean="0"/>
              <a:t> column. For heaps, the value represents the extent fragmentation of the heap. For indexes, the value represents the logical fragmentation of the index. Unlike DBCC SHOWCONTIG, the fragmentation calculation algorithms in both cases consider storage that spans multiple files and, therefore, are accurate.</a:t>
            </a:r>
          </a:p>
          <a:p>
            <a:endParaRPr lang="en-US" dirty="0" smtClean="0"/>
          </a:p>
          <a:p>
            <a:r>
              <a:rPr lang="en-US" dirty="0" smtClean="0"/>
              <a:t>Logical Fragmentation</a:t>
            </a:r>
          </a:p>
          <a:p>
            <a:r>
              <a:rPr lang="en-US" dirty="0" smtClean="0"/>
              <a:t>This is the percentage of out-of-order pages in the leaf pages of an index. An out-of-order page is a page for which the next physical page allocated to the index is not the page pointed to by the next-page pointer in the current leaf page.</a:t>
            </a:r>
          </a:p>
          <a:p>
            <a:endParaRPr lang="en-US" dirty="0" smtClean="0"/>
          </a:p>
          <a:p>
            <a:r>
              <a:rPr lang="en-US" dirty="0" smtClean="0"/>
              <a:t>Extent Fragmentation</a:t>
            </a:r>
          </a:p>
          <a:p>
            <a:r>
              <a:rPr lang="en-US" dirty="0" smtClean="0"/>
              <a:t>This is the percentage of out-of-order extents in the leaf pages of a heap. An out-of-order extent is one for which the extent that contains the current page for a heap is not physically the next extent after the extent that contains the previous page.</a:t>
            </a:r>
          </a:p>
          <a:p>
            <a:endParaRPr lang="en-US" dirty="0" smtClean="0"/>
          </a:p>
          <a:p>
            <a:r>
              <a:rPr lang="en-US" dirty="0" smtClean="0"/>
              <a:t>The value for </a:t>
            </a:r>
            <a:r>
              <a:rPr lang="en-US" dirty="0" err="1" smtClean="0"/>
              <a:t>avg_fragmentation_in_percent</a:t>
            </a:r>
            <a:r>
              <a:rPr lang="en-US" dirty="0" smtClean="0"/>
              <a:t> should be as close to zero as possible for maximum performance. However, values from 0 percent through 10 percent may be acceptable. All methods of reducing fragmentation, such as rebuilding, reorganizing, or re-creating, can be used to reduce these values.</a:t>
            </a:r>
          </a:p>
          <a:p>
            <a:endParaRPr lang="en-US" dirty="0" smtClean="0"/>
          </a:p>
          <a:p>
            <a:r>
              <a:rPr lang="en-US" dirty="0" smtClean="0"/>
              <a:t>Apart from fragmentation at the file-system level and within the log file, it's also possible to have fragmentation within the data files, in the structures that store the table and index data. There are two basic types of fragmentation that can occur within a data file:</a:t>
            </a:r>
          </a:p>
          <a:p>
            <a:endParaRPr lang="en-US" dirty="0" smtClean="0"/>
          </a:p>
          <a:p>
            <a:r>
              <a:rPr lang="en-US" dirty="0" smtClean="0"/>
              <a:t>- Fragmentation within individual data and index pages (sometimes called internal fragmentation)</a:t>
            </a:r>
          </a:p>
          <a:p>
            <a:r>
              <a:rPr lang="en-US" dirty="0" smtClean="0"/>
              <a:t>- Fragmentation within index or table structures consisting of pages (called logical scan fragmentation and extent scan fragmentation)</a:t>
            </a:r>
            <a:endParaRPr lang="de-DE" dirty="0" smtClean="0"/>
          </a:p>
        </p:txBody>
      </p:sp>
      <p:sp>
        <p:nvSpPr>
          <p:cNvPr id="4" name="Header Placeholder 3"/>
          <p:cNvSpPr>
            <a:spLocks noGrp="1"/>
          </p:cNvSpPr>
          <p:nvPr>
            <p:ph type="hdr" sz="quarter" idx="10"/>
          </p:nvPr>
        </p:nvSpPr>
        <p:spPr/>
        <p:txBody>
          <a:bodyPr/>
          <a:lstStyle/>
          <a:p>
            <a:r>
              <a:rPr lang="en-US" smtClean="0"/>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BD9E993-986F-4F7C-B986-83BB25CE20DF}" type="datetime1">
              <a:rPr lang="en-US" smtClean="0"/>
              <a:t>9/16/2014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26810815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smtClean="0"/>
              <a:t>Tracking Page Splits </a:t>
            </a:r>
            <a:r>
              <a:rPr lang="de-DE" dirty="0" err="1" smtClean="0"/>
              <a:t>with</a:t>
            </a:r>
            <a:r>
              <a:rPr lang="de-DE" dirty="0" smtClean="0"/>
              <a:t> Extended Events</a:t>
            </a:r>
          </a:p>
          <a:p>
            <a:r>
              <a:rPr lang="de-DE" dirty="0" smtClean="0"/>
              <a:t>http://sqlblog.com/blogs/jonathan_kehayias/archive/2010/10/17/tracking-page-splits-in-sql-server-denali-ctp1.aspx</a:t>
            </a:r>
            <a:endParaRPr lang="de-DE" dirty="0"/>
          </a:p>
        </p:txBody>
      </p:sp>
      <p:sp>
        <p:nvSpPr>
          <p:cNvPr id="4" name="Header Placeholder 3"/>
          <p:cNvSpPr>
            <a:spLocks noGrp="1"/>
          </p:cNvSpPr>
          <p:nvPr>
            <p:ph type="hdr" sz="quarter" idx="10"/>
          </p:nvPr>
        </p:nvSpPr>
        <p:spPr/>
        <p:txBody>
          <a:bodyPr/>
          <a:lstStyle/>
          <a:p>
            <a:r>
              <a:rPr lang="en-US" smtClean="0"/>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CEA80C1-6586-45CC-891C-2EE4261827E2}" type="datetime1">
              <a:rPr lang="en-US" smtClean="0"/>
              <a:t>9/16/2014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20176414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Header Placeholder 3"/>
          <p:cNvSpPr>
            <a:spLocks noGrp="1"/>
          </p:cNvSpPr>
          <p:nvPr>
            <p:ph type="hdr" sz="quarter" idx="10"/>
          </p:nvPr>
        </p:nvSpPr>
        <p:spPr/>
        <p:txBody>
          <a:bodyPr/>
          <a:lstStyle/>
          <a:p>
            <a:r>
              <a:rPr lang="en-US" smtClean="0"/>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CEA80C1-6586-45CC-891C-2EE4261827E2}" type="datetime1">
              <a:rPr lang="en-US" smtClean="0"/>
              <a:t>9/16/2014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35325754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Header Placeholder 3"/>
          <p:cNvSpPr>
            <a:spLocks noGrp="1"/>
          </p:cNvSpPr>
          <p:nvPr>
            <p:ph type="hdr" sz="quarter" idx="10"/>
          </p:nvPr>
        </p:nvSpPr>
        <p:spPr/>
        <p:txBody>
          <a:bodyPr/>
          <a:lstStyle/>
          <a:p>
            <a:r>
              <a:rPr lang="en-US" smtClean="0"/>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CEA80C1-6586-45CC-891C-2EE4261827E2}" type="datetime1">
              <a:rPr lang="en-US" smtClean="0"/>
              <a:t>9/16/2014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40283339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Header Placeholder 3"/>
          <p:cNvSpPr>
            <a:spLocks noGrp="1"/>
          </p:cNvSpPr>
          <p:nvPr>
            <p:ph type="hdr" sz="quarter" idx="10"/>
          </p:nvPr>
        </p:nvSpPr>
        <p:spPr/>
        <p:txBody>
          <a:bodyPr/>
          <a:lstStyle/>
          <a:p>
            <a:r>
              <a:rPr lang="en-US" smtClean="0"/>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8736B9-D8C8-4306-9273-8152B78AB38A}" type="datetime1">
              <a:rPr lang="en-US" smtClean="0"/>
              <a:t>9/16/2014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22447915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Header Placeholder 3"/>
          <p:cNvSpPr>
            <a:spLocks noGrp="1"/>
          </p:cNvSpPr>
          <p:nvPr>
            <p:ph type="hdr" sz="quarter" idx="10"/>
          </p:nvPr>
        </p:nvSpPr>
        <p:spPr/>
        <p:txBody>
          <a:bodyPr/>
          <a:lstStyle/>
          <a:p>
            <a:r>
              <a:rPr lang="en-US" smtClean="0"/>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761B7FA-57D9-46D3-92D5-D3CDB168E1A4}" type="datetime1">
              <a:rPr lang="en-US" smtClean="0"/>
              <a:t>9/16/2014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5192344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spcAft>
                <a:spcPts val="300"/>
              </a:spcAft>
            </a:pPr>
            <a:r>
              <a:rPr lang="de-DE" sz="1800" b="1" dirty="0" smtClean="0"/>
              <a:t>Hyper-V Host </a:t>
            </a:r>
            <a:r>
              <a:rPr lang="de-DE" sz="1800" b="1" dirty="0" err="1" smtClean="0"/>
              <a:t>Resource</a:t>
            </a:r>
            <a:r>
              <a:rPr lang="de-DE" sz="1800" b="1" dirty="0" smtClean="0"/>
              <a:t> Monitoring</a:t>
            </a:r>
            <a:endParaRPr lang="en-US" sz="1800" b="1" dirty="0" smtClean="0"/>
          </a:p>
          <a:p>
            <a:pPr>
              <a:spcBef>
                <a:spcPts val="0"/>
              </a:spcBef>
              <a:spcAft>
                <a:spcPts val="300"/>
              </a:spcAft>
            </a:pPr>
            <a:endParaRPr lang="en-US" sz="1800" b="0" dirty="0" smtClean="0"/>
          </a:p>
          <a:p>
            <a:pPr>
              <a:spcBef>
                <a:spcPts val="0"/>
              </a:spcBef>
              <a:spcAft>
                <a:spcPts val="300"/>
              </a:spcAft>
            </a:pPr>
            <a:r>
              <a:rPr lang="en-US" sz="1800" b="0" dirty="0" smtClean="0"/>
              <a:t>CPU Usage</a:t>
            </a:r>
          </a:p>
          <a:p>
            <a:pPr lvl="1">
              <a:spcBef>
                <a:spcPts val="0"/>
              </a:spcBef>
              <a:spcAft>
                <a:spcPts val="300"/>
              </a:spcAft>
            </a:pPr>
            <a:r>
              <a:rPr lang="en-US" sz="1600" dirty="0" smtClean="0"/>
              <a:t>All system interrupts are scheduled on logical processor 0 (LP0) in Hyper-V</a:t>
            </a:r>
          </a:p>
          <a:p>
            <a:pPr lvl="1">
              <a:spcBef>
                <a:spcPts val="0"/>
              </a:spcBef>
              <a:spcAft>
                <a:spcPts val="300"/>
              </a:spcAft>
            </a:pPr>
            <a:r>
              <a:rPr lang="en-US" sz="1600" dirty="0" smtClean="0"/>
              <a:t>LP0 “%Total Run Time” should be monitored to ensure that it is not 100% utilized which can be a sign of I/O bottlenecks</a:t>
            </a:r>
          </a:p>
          <a:p>
            <a:pPr lvl="1">
              <a:spcBef>
                <a:spcPts val="0"/>
              </a:spcBef>
              <a:spcAft>
                <a:spcPts val="300"/>
              </a:spcAft>
            </a:pPr>
            <a:r>
              <a:rPr lang="en-US" sz="1600" dirty="0" smtClean="0"/>
              <a:t>For best performance, the “\Hyper-V Hypervisor Logical Processor(_Total)\% Total Run Time” should be less than 75%, per Microsoft recommendations</a:t>
            </a:r>
          </a:p>
          <a:p>
            <a:pPr>
              <a:spcBef>
                <a:spcPts val="0"/>
              </a:spcBef>
              <a:spcAft>
                <a:spcPts val="300"/>
              </a:spcAft>
            </a:pPr>
            <a:endParaRPr lang="en-US" sz="2000" b="1" dirty="0" smtClean="0"/>
          </a:p>
          <a:p>
            <a:pPr>
              <a:spcBef>
                <a:spcPts val="0"/>
              </a:spcBef>
              <a:spcAft>
                <a:spcPts val="300"/>
              </a:spcAft>
            </a:pPr>
            <a:r>
              <a:rPr lang="en-US" sz="1800" b="0" dirty="0" smtClean="0"/>
              <a:t>Memory Usage</a:t>
            </a:r>
          </a:p>
          <a:p>
            <a:pPr lvl="1">
              <a:spcBef>
                <a:spcPts val="0"/>
              </a:spcBef>
              <a:spcAft>
                <a:spcPts val="300"/>
              </a:spcAft>
            </a:pPr>
            <a:r>
              <a:rPr lang="en-US" sz="1600" dirty="0" smtClean="0"/>
              <a:t>“\Memory\Available Mbytes” &gt; 25%</a:t>
            </a:r>
          </a:p>
          <a:p>
            <a:pPr lvl="2">
              <a:spcBef>
                <a:spcPts val="0"/>
              </a:spcBef>
              <a:spcAft>
                <a:spcPts val="300"/>
              </a:spcAft>
            </a:pPr>
            <a:r>
              <a:rPr lang="en-US" sz="1400" dirty="0" smtClean="0"/>
              <a:t>Total amount of free memory available on the system for powering on additional VMs or memory growth under Dynamic Memory</a:t>
            </a:r>
          </a:p>
          <a:p>
            <a:pPr lvl="1">
              <a:spcBef>
                <a:spcPts val="0"/>
              </a:spcBef>
              <a:spcAft>
                <a:spcPts val="300"/>
              </a:spcAft>
            </a:pPr>
            <a:r>
              <a:rPr lang="en-US" sz="1600" dirty="0" smtClean="0"/>
              <a:t>“\Memory\Pages/sec” &lt; 500</a:t>
            </a:r>
          </a:p>
          <a:p>
            <a:pPr lvl="2">
              <a:spcBef>
                <a:spcPts val="0"/>
              </a:spcBef>
              <a:spcAft>
                <a:spcPts val="300"/>
              </a:spcAft>
            </a:pPr>
            <a:r>
              <a:rPr lang="en-US" sz="1400" dirty="0" smtClean="0"/>
              <a:t>Measures the rate at which pages are read from or written to disk to resolve hard page faults</a:t>
            </a:r>
          </a:p>
          <a:p>
            <a:endParaRPr lang="de-DE" dirty="0" smtClean="0"/>
          </a:p>
          <a:p>
            <a:r>
              <a:rPr lang="en-US" b="1" dirty="0" smtClean="0"/>
              <a:t>VMware Host Resource Monitoring</a:t>
            </a:r>
          </a:p>
          <a:p>
            <a:endParaRPr lang="en-US" dirty="0" smtClean="0"/>
          </a:p>
          <a:p>
            <a:pPr marL="0" indent="0">
              <a:lnSpc>
                <a:spcPct val="110000"/>
              </a:lnSpc>
              <a:spcBef>
                <a:spcPts val="0"/>
              </a:spcBef>
              <a:spcAft>
                <a:spcPts val="300"/>
              </a:spcAft>
              <a:buNone/>
            </a:pPr>
            <a:r>
              <a:rPr lang="en-US" sz="1800" b="0" dirty="0" smtClean="0"/>
              <a:t>VMware provides command line performance monitoring of a host using </a:t>
            </a:r>
            <a:r>
              <a:rPr lang="en-US" sz="1800" b="0" dirty="0" err="1" smtClean="0"/>
              <a:t>esxtop</a:t>
            </a:r>
            <a:r>
              <a:rPr lang="en-US" sz="1800" b="0" dirty="0" smtClean="0"/>
              <a:t>, for administrators logged into the host over SSH.</a:t>
            </a:r>
          </a:p>
          <a:p>
            <a:pPr>
              <a:lnSpc>
                <a:spcPct val="110000"/>
              </a:lnSpc>
              <a:spcBef>
                <a:spcPts val="0"/>
              </a:spcBef>
              <a:spcAft>
                <a:spcPts val="300"/>
              </a:spcAft>
            </a:pPr>
            <a:endParaRPr lang="en-US" sz="1800" dirty="0" smtClean="0"/>
          </a:p>
          <a:p>
            <a:pPr>
              <a:lnSpc>
                <a:spcPct val="110000"/>
              </a:lnSpc>
              <a:spcBef>
                <a:spcPts val="0"/>
              </a:spcBef>
              <a:spcAft>
                <a:spcPts val="300"/>
              </a:spcAft>
            </a:pPr>
            <a:r>
              <a:rPr lang="en-US" sz="1800" dirty="0" smtClean="0"/>
              <a:t>%RDY time</a:t>
            </a:r>
          </a:p>
          <a:p>
            <a:pPr marL="274320" lvl="2" indent="0">
              <a:lnSpc>
                <a:spcPct val="110000"/>
              </a:lnSpc>
              <a:spcBef>
                <a:spcPts val="0"/>
              </a:spcBef>
              <a:spcAft>
                <a:spcPts val="300"/>
              </a:spcAft>
              <a:buClr>
                <a:schemeClr val="accent1"/>
              </a:buClr>
              <a:buNone/>
            </a:pPr>
            <a:r>
              <a:rPr lang="en-US" sz="1400" dirty="0" smtClean="0"/>
              <a:t>If physical CPUs are busy: </a:t>
            </a:r>
            <a:r>
              <a:rPr lang="en-US" sz="1400" dirty="0" err="1" smtClean="0"/>
              <a:t>overcommitment</a:t>
            </a:r>
            <a:r>
              <a:rPr lang="en-US" sz="1400" dirty="0" smtClean="0"/>
              <a:t>, contention between VMs </a:t>
            </a:r>
            <a:br>
              <a:rPr lang="en-US" sz="1400" dirty="0" smtClean="0"/>
            </a:br>
            <a:r>
              <a:rPr lang="en-US" sz="1400" dirty="0" smtClean="0"/>
              <a:t>If physical CPUs are idle: affinity conflicts or co-scheduling requirement problems</a:t>
            </a:r>
          </a:p>
          <a:p>
            <a:pPr marL="274320" lvl="1">
              <a:lnSpc>
                <a:spcPct val="110000"/>
              </a:lnSpc>
              <a:spcBef>
                <a:spcPts val="0"/>
              </a:spcBef>
              <a:spcAft>
                <a:spcPts val="300"/>
              </a:spcAft>
              <a:buClr>
                <a:schemeClr val="accent1"/>
              </a:buClr>
            </a:pPr>
            <a:endParaRPr lang="en-US" sz="1800" dirty="0" smtClean="0">
              <a:solidFill>
                <a:schemeClr val="tx1"/>
              </a:solidFill>
            </a:endParaRPr>
          </a:p>
          <a:p>
            <a:pPr marL="274320" lvl="1">
              <a:lnSpc>
                <a:spcPct val="110000"/>
              </a:lnSpc>
              <a:spcBef>
                <a:spcPts val="0"/>
              </a:spcBef>
              <a:spcAft>
                <a:spcPts val="300"/>
              </a:spcAft>
              <a:buClr>
                <a:schemeClr val="accent1"/>
              </a:buClr>
            </a:pPr>
            <a:r>
              <a:rPr lang="en-US" sz="1800" dirty="0" smtClean="0">
                <a:solidFill>
                  <a:schemeClr val="tx1"/>
                </a:solidFill>
              </a:rPr>
              <a:t>%CSTP</a:t>
            </a:r>
          </a:p>
          <a:p>
            <a:pPr marL="274320" lvl="2" indent="0">
              <a:lnSpc>
                <a:spcPct val="110000"/>
              </a:lnSpc>
              <a:spcBef>
                <a:spcPts val="0"/>
              </a:spcBef>
              <a:spcAft>
                <a:spcPts val="300"/>
              </a:spcAft>
              <a:buClr>
                <a:schemeClr val="accent1"/>
              </a:buClr>
              <a:buNone/>
            </a:pPr>
            <a:r>
              <a:rPr lang="en-US" sz="1400" dirty="0" smtClean="0"/>
              <a:t>Co-scheduling overhead </a:t>
            </a:r>
            <a:br>
              <a:rPr lang="en-US" sz="1400" dirty="0" smtClean="0"/>
            </a:br>
            <a:r>
              <a:rPr lang="en-US" sz="1400" dirty="0" smtClean="0"/>
              <a:t>consider reducing the number of </a:t>
            </a:r>
            <a:r>
              <a:rPr lang="en-US" sz="1400" dirty="0" err="1" smtClean="0"/>
              <a:t>vCPUsor</a:t>
            </a:r>
            <a:r>
              <a:rPr lang="en-US" sz="1400" dirty="0" smtClean="0"/>
              <a:t> moving to less busy host </a:t>
            </a:r>
            <a:r>
              <a:rPr lang="en-US" sz="1100" dirty="0" smtClean="0">
                <a:solidFill>
                  <a:schemeClr val="tx1"/>
                </a:solidFill>
              </a:rPr>
              <a:t/>
            </a:r>
            <a:br>
              <a:rPr lang="en-US" sz="1100" dirty="0" smtClean="0">
                <a:solidFill>
                  <a:schemeClr val="tx1"/>
                </a:solidFill>
              </a:rPr>
            </a:br>
            <a:endParaRPr lang="en-US" sz="1100" dirty="0" smtClean="0">
              <a:solidFill>
                <a:schemeClr val="tx1"/>
              </a:solidFill>
            </a:endParaRPr>
          </a:p>
          <a:p>
            <a:pPr marL="274320" lvl="1">
              <a:lnSpc>
                <a:spcPct val="110000"/>
              </a:lnSpc>
              <a:spcBef>
                <a:spcPts val="0"/>
              </a:spcBef>
              <a:spcAft>
                <a:spcPts val="300"/>
              </a:spcAft>
              <a:buClr>
                <a:schemeClr val="accent1"/>
              </a:buClr>
            </a:pPr>
            <a:r>
              <a:rPr lang="en-US" sz="1800" dirty="0" smtClean="0">
                <a:solidFill>
                  <a:schemeClr val="tx1"/>
                </a:solidFill>
              </a:rPr>
              <a:t>%WAIT or %IDLE</a:t>
            </a:r>
          </a:p>
          <a:p>
            <a:pPr marL="274320" lvl="2" indent="0">
              <a:lnSpc>
                <a:spcPct val="110000"/>
              </a:lnSpc>
              <a:spcBef>
                <a:spcPts val="0"/>
              </a:spcBef>
              <a:spcAft>
                <a:spcPts val="300"/>
              </a:spcAft>
              <a:buClr>
                <a:schemeClr val="accent1"/>
              </a:buClr>
              <a:buNone/>
            </a:pPr>
            <a:r>
              <a:rPr lang="en-US" sz="1400" dirty="0" smtClean="0"/>
              <a:t>Workload is not CPU intensive</a:t>
            </a:r>
          </a:p>
          <a:p>
            <a:pPr marL="274320" lvl="2" indent="0">
              <a:lnSpc>
                <a:spcPct val="110000"/>
              </a:lnSpc>
              <a:spcBef>
                <a:spcPts val="0"/>
              </a:spcBef>
              <a:spcAft>
                <a:spcPts val="300"/>
              </a:spcAft>
              <a:buClr>
                <a:schemeClr val="accent1"/>
              </a:buClr>
              <a:buNone/>
            </a:pPr>
            <a:r>
              <a:rPr lang="en-US" sz="1400" dirty="0" smtClean="0"/>
              <a:t>Increasing entitlements will not improve performance</a:t>
            </a:r>
          </a:p>
          <a:p>
            <a:pPr marL="274320" lvl="2" indent="0">
              <a:lnSpc>
                <a:spcPct val="110000"/>
              </a:lnSpc>
              <a:spcBef>
                <a:spcPts val="0"/>
              </a:spcBef>
              <a:spcAft>
                <a:spcPts val="300"/>
              </a:spcAft>
              <a:buClr>
                <a:schemeClr val="accent1"/>
              </a:buClr>
              <a:buNone/>
            </a:pPr>
            <a:endParaRPr lang="en-US" sz="1500" dirty="0" smtClean="0">
              <a:solidFill>
                <a:schemeClr val="tx1"/>
              </a:solidFill>
            </a:endParaRPr>
          </a:p>
          <a:p>
            <a:pPr marL="274320" lvl="1">
              <a:lnSpc>
                <a:spcPct val="110000"/>
              </a:lnSpc>
              <a:spcBef>
                <a:spcPts val="0"/>
              </a:spcBef>
              <a:spcAft>
                <a:spcPts val="300"/>
              </a:spcAft>
              <a:buClr>
                <a:schemeClr val="accent1"/>
              </a:buClr>
            </a:pPr>
            <a:r>
              <a:rPr lang="en-US" sz="1800" dirty="0" smtClean="0">
                <a:solidFill>
                  <a:schemeClr val="tx1"/>
                </a:solidFill>
              </a:rPr>
              <a:t>%MLMTD</a:t>
            </a:r>
          </a:p>
          <a:p>
            <a:pPr marL="274320" lvl="2" indent="0">
              <a:lnSpc>
                <a:spcPct val="110000"/>
              </a:lnSpc>
              <a:spcBef>
                <a:spcPts val="0"/>
              </a:spcBef>
              <a:spcAft>
                <a:spcPts val="300"/>
              </a:spcAft>
              <a:buClr>
                <a:schemeClr val="accent1"/>
              </a:buClr>
              <a:buNone/>
            </a:pPr>
            <a:r>
              <a:rPr lang="en-US" sz="1400" dirty="0" smtClean="0"/>
              <a:t>CPU limit set too low?</a:t>
            </a:r>
            <a:endParaRPr lang="de-DE" sz="1400" dirty="0" smtClean="0"/>
          </a:p>
        </p:txBody>
      </p:sp>
      <p:sp>
        <p:nvSpPr>
          <p:cNvPr id="4" name="Header Placeholder 3"/>
          <p:cNvSpPr>
            <a:spLocks noGrp="1"/>
          </p:cNvSpPr>
          <p:nvPr>
            <p:ph type="hdr" sz="quarter" idx="10"/>
          </p:nvPr>
        </p:nvSpPr>
        <p:spPr/>
        <p:txBody>
          <a:bodyPr/>
          <a:lstStyle/>
          <a:p>
            <a:r>
              <a:rPr lang="en-US" smtClean="0"/>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3C62ABF-FE98-4F94-BFCD-31D951D3EFC9}" type="datetime1">
              <a:rPr lang="en-US" smtClean="0"/>
              <a:t>9/16/2014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29177598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spcAft>
                <a:spcPts val="300"/>
              </a:spcAft>
            </a:pPr>
            <a:r>
              <a:rPr lang="de-DE" sz="1800" b="1" dirty="0" smtClean="0"/>
              <a:t>Hyper-V Host </a:t>
            </a:r>
            <a:r>
              <a:rPr lang="de-DE" sz="1800" b="1" dirty="0" err="1" smtClean="0"/>
              <a:t>Resource</a:t>
            </a:r>
            <a:r>
              <a:rPr lang="de-DE" sz="1800" b="1" dirty="0" smtClean="0"/>
              <a:t> Monitoring</a:t>
            </a:r>
            <a:endParaRPr lang="en-US" sz="1800" b="1" dirty="0" smtClean="0"/>
          </a:p>
          <a:p>
            <a:pPr>
              <a:spcBef>
                <a:spcPts val="0"/>
              </a:spcBef>
              <a:spcAft>
                <a:spcPts val="300"/>
              </a:spcAft>
            </a:pPr>
            <a:endParaRPr lang="en-US" sz="1800" b="0" dirty="0" smtClean="0"/>
          </a:p>
          <a:p>
            <a:pPr>
              <a:spcBef>
                <a:spcPts val="0"/>
              </a:spcBef>
              <a:spcAft>
                <a:spcPts val="300"/>
              </a:spcAft>
            </a:pPr>
            <a:r>
              <a:rPr lang="en-US" sz="1800" b="0" dirty="0" smtClean="0"/>
              <a:t>CPU Usage</a:t>
            </a:r>
          </a:p>
          <a:p>
            <a:pPr lvl="1">
              <a:spcBef>
                <a:spcPts val="0"/>
              </a:spcBef>
              <a:spcAft>
                <a:spcPts val="300"/>
              </a:spcAft>
            </a:pPr>
            <a:r>
              <a:rPr lang="en-US" sz="1600" dirty="0" smtClean="0"/>
              <a:t>All system interrupts are scheduled on logical processor 0 (LP0) in Hyper-V</a:t>
            </a:r>
          </a:p>
          <a:p>
            <a:pPr lvl="1">
              <a:spcBef>
                <a:spcPts val="0"/>
              </a:spcBef>
              <a:spcAft>
                <a:spcPts val="300"/>
              </a:spcAft>
            </a:pPr>
            <a:r>
              <a:rPr lang="en-US" sz="1600" dirty="0" smtClean="0"/>
              <a:t>LP0 “%Total Run Time” should be monitored to ensure that it is not 100% utilized which can be a sign of I/O bottlenecks</a:t>
            </a:r>
          </a:p>
          <a:p>
            <a:pPr lvl="1">
              <a:spcBef>
                <a:spcPts val="0"/>
              </a:spcBef>
              <a:spcAft>
                <a:spcPts val="300"/>
              </a:spcAft>
            </a:pPr>
            <a:r>
              <a:rPr lang="en-US" sz="1600" dirty="0" smtClean="0"/>
              <a:t>For best performance, the “\Hyper-V Hypervisor Logical Processor(_Total)\% Total Run Time” should be less than 75%, per Microsoft recommendations</a:t>
            </a:r>
          </a:p>
          <a:p>
            <a:pPr>
              <a:spcBef>
                <a:spcPts val="0"/>
              </a:spcBef>
              <a:spcAft>
                <a:spcPts val="300"/>
              </a:spcAft>
            </a:pPr>
            <a:endParaRPr lang="en-US" sz="2000" b="1" dirty="0" smtClean="0"/>
          </a:p>
          <a:p>
            <a:pPr>
              <a:spcBef>
                <a:spcPts val="0"/>
              </a:spcBef>
              <a:spcAft>
                <a:spcPts val="300"/>
              </a:spcAft>
            </a:pPr>
            <a:r>
              <a:rPr lang="en-US" sz="1800" b="0" dirty="0" smtClean="0"/>
              <a:t>Memory Usage</a:t>
            </a:r>
          </a:p>
          <a:p>
            <a:pPr lvl="1">
              <a:spcBef>
                <a:spcPts val="0"/>
              </a:spcBef>
              <a:spcAft>
                <a:spcPts val="300"/>
              </a:spcAft>
            </a:pPr>
            <a:r>
              <a:rPr lang="en-US" sz="1600" dirty="0" smtClean="0"/>
              <a:t>“\Memory\Available Mbytes” &gt; 25%</a:t>
            </a:r>
          </a:p>
          <a:p>
            <a:pPr lvl="2">
              <a:spcBef>
                <a:spcPts val="0"/>
              </a:spcBef>
              <a:spcAft>
                <a:spcPts val="300"/>
              </a:spcAft>
            </a:pPr>
            <a:r>
              <a:rPr lang="en-US" sz="1400" dirty="0" smtClean="0"/>
              <a:t>Total amount of free memory available on the system for powering on additional VMs or memory growth under Dynamic Memory</a:t>
            </a:r>
          </a:p>
          <a:p>
            <a:pPr lvl="1">
              <a:spcBef>
                <a:spcPts val="0"/>
              </a:spcBef>
              <a:spcAft>
                <a:spcPts val="300"/>
              </a:spcAft>
            </a:pPr>
            <a:r>
              <a:rPr lang="en-US" sz="1600" dirty="0" smtClean="0"/>
              <a:t>“\Memory\Pages/sec” &lt; 500</a:t>
            </a:r>
          </a:p>
          <a:p>
            <a:pPr lvl="2">
              <a:spcBef>
                <a:spcPts val="0"/>
              </a:spcBef>
              <a:spcAft>
                <a:spcPts val="300"/>
              </a:spcAft>
            </a:pPr>
            <a:r>
              <a:rPr lang="en-US" sz="1400" dirty="0" smtClean="0"/>
              <a:t>Measures the rate at which pages are read from or written to disk to resolve hard page faults</a:t>
            </a:r>
          </a:p>
          <a:p>
            <a:endParaRPr lang="de-DE" dirty="0" smtClean="0"/>
          </a:p>
          <a:p>
            <a:r>
              <a:rPr lang="en-US" b="1" dirty="0" smtClean="0"/>
              <a:t>VMware Host Resource Monitoring</a:t>
            </a:r>
          </a:p>
          <a:p>
            <a:endParaRPr lang="en-US" dirty="0" smtClean="0"/>
          </a:p>
          <a:p>
            <a:pPr marL="0" indent="0">
              <a:lnSpc>
                <a:spcPct val="110000"/>
              </a:lnSpc>
              <a:spcBef>
                <a:spcPts val="0"/>
              </a:spcBef>
              <a:spcAft>
                <a:spcPts val="300"/>
              </a:spcAft>
              <a:buNone/>
            </a:pPr>
            <a:r>
              <a:rPr lang="en-US" sz="1800" b="0" dirty="0" smtClean="0"/>
              <a:t>VMware provides command line performance monitoring of a host using </a:t>
            </a:r>
            <a:r>
              <a:rPr lang="en-US" sz="1800" b="0" dirty="0" err="1" smtClean="0"/>
              <a:t>esxtop</a:t>
            </a:r>
            <a:r>
              <a:rPr lang="en-US" sz="1800" b="0" dirty="0" smtClean="0"/>
              <a:t>, for administrators logged into the host over SSH.</a:t>
            </a:r>
          </a:p>
          <a:p>
            <a:pPr>
              <a:lnSpc>
                <a:spcPct val="110000"/>
              </a:lnSpc>
              <a:spcBef>
                <a:spcPts val="0"/>
              </a:spcBef>
              <a:spcAft>
                <a:spcPts val="300"/>
              </a:spcAft>
            </a:pPr>
            <a:endParaRPr lang="en-US" sz="1800" dirty="0" smtClean="0"/>
          </a:p>
          <a:p>
            <a:pPr>
              <a:lnSpc>
                <a:spcPct val="110000"/>
              </a:lnSpc>
              <a:spcBef>
                <a:spcPts val="0"/>
              </a:spcBef>
              <a:spcAft>
                <a:spcPts val="300"/>
              </a:spcAft>
            </a:pPr>
            <a:r>
              <a:rPr lang="en-US" sz="1800" dirty="0" smtClean="0"/>
              <a:t>%RDY time</a:t>
            </a:r>
          </a:p>
          <a:p>
            <a:pPr marL="274320" lvl="2" indent="0">
              <a:lnSpc>
                <a:spcPct val="110000"/>
              </a:lnSpc>
              <a:spcBef>
                <a:spcPts val="0"/>
              </a:spcBef>
              <a:spcAft>
                <a:spcPts val="300"/>
              </a:spcAft>
              <a:buClr>
                <a:schemeClr val="accent1"/>
              </a:buClr>
              <a:buNone/>
            </a:pPr>
            <a:r>
              <a:rPr lang="en-US" sz="1400" dirty="0" smtClean="0"/>
              <a:t>If physical CPUs are busy: </a:t>
            </a:r>
            <a:r>
              <a:rPr lang="en-US" sz="1400" dirty="0" err="1" smtClean="0"/>
              <a:t>overcommitment</a:t>
            </a:r>
            <a:r>
              <a:rPr lang="en-US" sz="1400" dirty="0" smtClean="0"/>
              <a:t>, contention between VMs </a:t>
            </a:r>
            <a:br>
              <a:rPr lang="en-US" sz="1400" dirty="0" smtClean="0"/>
            </a:br>
            <a:r>
              <a:rPr lang="en-US" sz="1400" dirty="0" smtClean="0"/>
              <a:t>If physical CPUs are idle: affinity conflicts or co-scheduling requirement problems</a:t>
            </a:r>
          </a:p>
          <a:p>
            <a:pPr marL="274320" lvl="1">
              <a:lnSpc>
                <a:spcPct val="110000"/>
              </a:lnSpc>
              <a:spcBef>
                <a:spcPts val="0"/>
              </a:spcBef>
              <a:spcAft>
                <a:spcPts val="300"/>
              </a:spcAft>
              <a:buClr>
                <a:schemeClr val="accent1"/>
              </a:buClr>
            </a:pPr>
            <a:endParaRPr lang="en-US" sz="1800" dirty="0" smtClean="0">
              <a:solidFill>
                <a:schemeClr val="tx1"/>
              </a:solidFill>
            </a:endParaRPr>
          </a:p>
          <a:p>
            <a:pPr marL="274320" lvl="1">
              <a:lnSpc>
                <a:spcPct val="110000"/>
              </a:lnSpc>
              <a:spcBef>
                <a:spcPts val="0"/>
              </a:spcBef>
              <a:spcAft>
                <a:spcPts val="300"/>
              </a:spcAft>
              <a:buClr>
                <a:schemeClr val="accent1"/>
              </a:buClr>
            </a:pPr>
            <a:r>
              <a:rPr lang="en-US" sz="1800" dirty="0" smtClean="0">
                <a:solidFill>
                  <a:schemeClr val="tx1"/>
                </a:solidFill>
              </a:rPr>
              <a:t>%CSTP</a:t>
            </a:r>
          </a:p>
          <a:p>
            <a:pPr marL="274320" lvl="2" indent="0">
              <a:lnSpc>
                <a:spcPct val="110000"/>
              </a:lnSpc>
              <a:spcBef>
                <a:spcPts val="0"/>
              </a:spcBef>
              <a:spcAft>
                <a:spcPts val="300"/>
              </a:spcAft>
              <a:buClr>
                <a:schemeClr val="accent1"/>
              </a:buClr>
              <a:buNone/>
            </a:pPr>
            <a:r>
              <a:rPr lang="en-US" sz="1400" dirty="0" smtClean="0"/>
              <a:t>Co-scheduling overhead </a:t>
            </a:r>
            <a:br>
              <a:rPr lang="en-US" sz="1400" dirty="0" smtClean="0"/>
            </a:br>
            <a:r>
              <a:rPr lang="en-US" sz="1400" dirty="0" smtClean="0"/>
              <a:t>consider reducing the number of </a:t>
            </a:r>
            <a:r>
              <a:rPr lang="en-US" sz="1400" dirty="0" err="1" smtClean="0"/>
              <a:t>vCPUsor</a:t>
            </a:r>
            <a:r>
              <a:rPr lang="en-US" sz="1400" dirty="0" smtClean="0"/>
              <a:t> moving to less busy host </a:t>
            </a:r>
            <a:r>
              <a:rPr lang="en-US" sz="1100" dirty="0" smtClean="0">
                <a:solidFill>
                  <a:schemeClr val="tx1"/>
                </a:solidFill>
              </a:rPr>
              <a:t/>
            </a:r>
            <a:br>
              <a:rPr lang="en-US" sz="1100" dirty="0" smtClean="0">
                <a:solidFill>
                  <a:schemeClr val="tx1"/>
                </a:solidFill>
              </a:rPr>
            </a:br>
            <a:endParaRPr lang="en-US" sz="1100" dirty="0" smtClean="0">
              <a:solidFill>
                <a:schemeClr val="tx1"/>
              </a:solidFill>
            </a:endParaRPr>
          </a:p>
          <a:p>
            <a:pPr marL="274320" lvl="1">
              <a:lnSpc>
                <a:spcPct val="110000"/>
              </a:lnSpc>
              <a:spcBef>
                <a:spcPts val="0"/>
              </a:spcBef>
              <a:spcAft>
                <a:spcPts val="300"/>
              </a:spcAft>
              <a:buClr>
                <a:schemeClr val="accent1"/>
              </a:buClr>
            </a:pPr>
            <a:r>
              <a:rPr lang="en-US" sz="1800" dirty="0" smtClean="0">
                <a:solidFill>
                  <a:schemeClr val="tx1"/>
                </a:solidFill>
              </a:rPr>
              <a:t>%WAIT or %IDLE</a:t>
            </a:r>
          </a:p>
          <a:p>
            <a:pPr marL="274320" lvl="2" indent="0">
              <a:lnSpc>
                <a:spcPct val="110000"/>
              </a:lnSpc>
              <a:spcBef>
                <a:spcPts val="0"/>
              </a:spcBef>
              <a:spcAft>
                <a:spcPts val="300"/>
              </a:spcAft>
              <a:buClr>
                <a:schemeClr val="accent1"/>
              </a:buClr>
              <a:buNone/>
            </a:pPr>
            <a:r>
              <a:rPr lang="en-US" sz="1400" dirty="0" smtClean="0"/>
              <a:t>Workload is not CPU intensive</a:t>
            </a:r>
          </a:p>
          <a:p>
            <a:pPr marL="274320" lvl="2" indent="0">
              <a:lnSpc>
                <a:spcPct val="110000"/>
              </a:lnSpc>
              <a:spcBef>
                <a:spcPts val="0"/>
              </a:spcBef>
              <a:spcAft>
                <a:spcPts val="300"/>
              </a:spcAft>
              <a:buClr>
                <a:schemeClr val="accent1"/>
              </a:buClr>
              <a:buNone/>
            </a:pPr>
            <a:r>
              <a:rPr lang="en-US" sz="1400" dirty="0" smtClean="0"/>
              <a:t>Increasing entitlements will not improve performance</a:t>
            </a:r>
          </a:p>
          <a:p>
            <a:pPr marL="274320" lvl="2" indent="0">
              <a:lnSpc>
                <a:spcPct val="110000"/>
              </a:lnSpc>
              <a:spcBef>
                <a:spcPts val="0"/>
              </a:spcBef>
              <a:spcAft>
                <a:spcPts val="300"/>
              </a:spcAft>
              <a:buClr>
                <a:schemeClr val="accent1"/>
              </a:buClr>
              <a:buNone/>
            </a:pPr>
            <a:endParaRPr lang="en-US" sz="1500" dirty="0" smtClean="0">
              <a:solidFill>
                <a:schemeClr val="tx1"/>
              </a:solidFill>
            </a:endParaRPr>
          </a:p>
          <a:p>
            <a:pPr marL="274320" lvl="1">
              <a:lnSpc>
                <a:spcPct val="110000"/>
              </a:lnSpc>
              <a:spcBef>
                <a:spcPts val="0"/>
              </a:spcBef>
              <a:spcAft>
                <a:spcPts val="300"/>
              </a:spcAft>
              <a:buClr>
                <a:schemeClr val="accent1"/>
              </a:buClr>
            </a:pPr>
            <a:r>
              <a:rPr lang="en-US" sz="1800" dirty="0" smtClean="0">
                <a:solidFill>
                  <a:schemeClr val="tx1"/>
                </a:solidFill>
              </a:rPr>
              <a:t>%MLMTD</a:t>
            </a:r>
          </a:p>
          <a:p>
            <a:pPr marL="274320" lvl="2" indent="0">
              <a:lnSpc>
                <a:spcPct val="110000"/>
              </a:lnSpc>
              <a:spcBef>
                <a:spcPts val="0"/>
              </a:spcBef>
              <a:spcAft>
                <a:spcPts val="300"/>
              </a:spcAft>
              <a:buClr>
                <a:schemeClr val="accent1"/>
              </a:buClr>
              <a:buNone/>
            </a:pPr>
            <a:r>
              <a:rPr lang="en-US" sz="1400" dirty="0" smtClean="0"/>
              <a:t>CPU limit set too low?</a:t>
            </a:r>
            <a:endParaRPr lang="de-DE" sz="1400" dirty="0" smtClean="0"/>
          </a:p>
        </p:txBody>
      </p:sp>
      <p:sp>
        <p:nvSpPr>
          <p:cNvPr id="4" name="Header Placeholder 3"/>
          <p:cNvSpPr>
            <a:spLocks noGrp="1"/>
          </p:cNvSpPr>
          <p:nvPr>
            <p:ph type="hdr" sz="quarter" idx="10"/>
          </p:nvPr>
        </p:nvSpPr>
        <p:spPr/>
        <p:txBody>
          <a:bodyPr/>
          <a:lstStyle/>
          <a:p>
            <a:r>
              <a:rPr lang="en-US" smtClean="0"/>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1040EA3-6B1E-46A2-B8F2-77DBD3060776}" type="datetime1">
              <a:rPr lang="en-US" smtClean="0"/>
              <a:t>9/16/2014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39581997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Header Placeholder 3"/>
          <p:cNvSpPr>
            <a:spLocks noGrp="1"/>
          </p:cNvSpPr>
          <p:nvPr>
            <p:ph type="hdr" sz="quarter" idx="10"/>
          </p:nvPr>
        </p:nvSpPr>
        <p:spPr/>
        <p:txBody>
          <a:bodyPr/>
          <a:lstStyle/>
          <a:p>
            <a:r>
              <a:rPr lang="en-US" smtClean="0"/>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772491-9CDA-4658-8BFA-FCA20952420E}" type="datetime1">
              <a:rPr lang="en-US" smtClean="0"/>
              <a:t>9/16/2014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22176884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000" dirty="0"/>
          </a:p>
        </p:txBody>
      </p:sp>
      <p:sp>
        <p:nvSpPr>
          <p:cNvPr id="4" name="Date Placeholder 3"/>
          <p:cNvSpPr>
            <a:spLocks noGrp="1"/>
          </p:cNvSpPr>
          <p:nvPr>
            <p:ph type="dt" idx="10"/>
          </p:nvPr>
        </p:nvSpPr>
        <p:spPr/>
        <p:txBody>
          <a:bodyPr/>
          <a:lstStyle/>
          <a:p>
            <a:r>
              <a:rPr lang="en-US" dirty="0" smtClean="0">
                <a:solidFill>
                  <a:prstClr val="black"/>
                </a:solidFill>
              </a:rPr>
              <a:t>4/10/2013</a:t>
            </a:r>
            <a:endParaRPr lang="en-US" dirty="0">
              <a:solidFill>
                <a:prstClr val="black"/>
              </a:solidFill>
            </a:endParaRPr>
          </a:p>
        </p:txBody>
      </p:sp>
      <p:sp>
        <p:nvSpPr>
          <p:cNvPr id="6" name="Footer Placeholder 5"/>
          <p:cNvSpPr>
            <a:spLocks noGrp="1"/>
          </p:cNvSpPr>
          <p:nvPr>
            <p:ph type="ftr" sz="quarter" idx="11"/>
          </p:nvPr>
        </p:nvSpPr>
        <p:spPr/>
        <p:txBody>
          <a:bodyPr/>
          <a:lstStyle/>
          <a:p>
            <a:r>
              <a:rPr lang="en-US" dirty="0" smtClean="0">
                <a:solidFill>
                  <a:srgbClr val="000000"/>
                </a:solidFill>
                <a:latin typeface="Segoe UI" pitchFamily="34" charset="0"/>
              </a:rPr>
              <a:t>Microsoft Corporation</a:t>
            </a:r>
          </a:p>
        </p:txBody>
      </p:sp>
      <p:sp>
        <p:nvSpPr>
          <p:cNvPr id="9" name="Slide Number Placeholder 8"/>
          <p:cNvSpPr>
            <a:spLocks noGrp="1"/>
          </p:cNvSpPr>
          <p:nvPr>
            <p:ph type="sldNum" sz="quarter" idx="12"/>
          </p:nvPr>
        </p:nvSpPr>
        <p:spPr/>
        <p:txBody>
          <a:bodyPr/>
          <a:lstStyle/>
          <a:p>
            <a:fld id="{8B263312-38AA-4E1E-B2B5-0F8F122B24FE}" type="slidenum">
              <a:rPr lang="en-US" smtClean="0">
                <a:solidFill>
                  <a:prstClr val="black"/>
                </a:solidFill>
              </a:rPr>
              <a:pPr/>
              <a:t>24</a:t>
            </a:fld>
            <a:endParaRPr lang="en-US" dirty="0">
              <a:solidFill>
                <a:prstClr val="black"/>
              </a:solidFill>
            </a:endParaRPr>
          </a:p>
        </p:txBody>
      </p:sp>
      <p:sp>
        <p:nvSpPr>
          <p:cNvPr id="10" name="Header Placeholder 9"/>
          <p:cNvSpPr>
            <a:spLocks noGrp="1"/>
          </p:cNvSpPr>
          <p:nvPr>
            <p:ph type="hdr" sz="quarter" idx="13"/>
          </p:nvPr>
        </p:nvSpPr>
        <p:spPr/>
        <p:txBody>
          <a:bodyPr/>
          <a:lstStyle/>
          <a:p>
            <a:r>
              <a:rPr dirty="0">
                <a:solidFill>
                  <a:prstClr val="black"/>
                </a:solidFill>
              </a:rPr>
              <a:t>ESP Sales Presentation for Mobility</a:t>
            </a:r>
          </a:p>
        </p:txBody>
      </p:sp>
    </p:spTree>
    <p:extLst>
      <p:ext uri="{BB962C8B-B14F-4D97-AF65-F5344CB8AC3E}">
        <p14:creationId xmlns:p14="http://schemas.microsoft.com/office/powerpoint/2010/main" val="30447718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Header Placeholder 3"/>
          <p:cNvSpPr>
            <a:spLocks noGrp="1"/>
          </p:cNvSpPr>
          <p:nvPr>
            <p:ph type="hdr" sz="quarter" idx="10"/>
          </p:nvPr>
        </p:nvSpPr>
        <p:spPr/>
        <p:txBody>
          <a:bodyPr/>
          <a:lstStyle/>
          <a:p>
            <a:r>
              <a:rPr lang="en-US" smtClean="0"/>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8736B9-D8C8-4306-9273-8152B78AB38A}" type="datetime1">
              <a:rPr lang="en-US" smtClean="0"/>
              <a:t>9/16/2014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42119620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latin typeface="Segoe UI"/>
            </a:endParaRPr>
          </a:p>
        </p:txBody>
      </p:sp>
      <p:sp>
        <p:nvSpPr>
          <p:cNvPr id="4" name="Slide Number Placeholder 3"/>
          <p:cNvSpPr>
            <a:spLocks noGrp="1"/>
          </p:cNvSpPr>
          <p:nvPr>
            <p:ph type="sldNum" sz="quarter" idx="10"/>
          </p:nvPr>
        </p:nvSpPr>
        <p:spPr/>
        <p:txBody>
          <a:bodyPr/>
          <a:lstStyle/>
          <a:p>
            <a:fld id="{D47A185B-CF01-4A33-AC5B-2A7A96C1E790}" type="slidenum">
              <a:rPr lang="en-US" smtClean="0">
                <a:solidFill>
                  <a:prstClr val="black"/>
                </a:solidFill>
                <a:latin typeface="Segoe UI"/>
              </a:rPr>
              <a:pPr/>
              <a:t>4</a:t>
            </a:fld>
            <a:endParaRPr lang="en-US">
              <a:solidFill>
                <a:prstClr val="black"/>
              </a:solidFill>
              <a:latin typeface="Segoe UI"/>
            </a:endParaRPr>
          </a:p>
        </p:txBody>
      </p:sp>
    </p:spTree>
    <p:extLst>
      <p:ext uri="{BB962C8B-B14F-4D97-AF65-F5344CB8AC3E}">
        <p14:creationId xmlns:p14="http://schemas.microsoft.com/office/powerpoint/2010/main" val="18461673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Header Placeholder 3"/>
          <p:cNvSpPr>
            <a:spLocks noGrp="1"/>
          </p:cNvSpPr>
          <p:nvPr>
            <p:ph type="hdr" sz="quarter" idx="10"/>
          </p:nvPr>
        </p:nvSpPr>
        <p:spPr/>
        <p:txBody>
          <a:bodyPr/>
          <a:lstStyle/>
          <a:p>
            <a:r>
              <a:rPr lang="en-US" smtClean="0"/>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45850B8-DB95-4A75-A70E-0CBC2F086D97}" type="datetime1">
              <a:rPr lang="en-US" smtClean="0"/>
              <a:t>9/16/2014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30199389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Header Placeholder 3"/>
          <p:cNvSpPr>
            <a:spLocks noGrp="1"/>
          </p:cNvSpPr>
          <p:nvPr>
            <p:ph type="hdr" sz="quarter" idx="10"/>
          </p:nvPr>
        </p:nvSpPr>
        <p:spPr/>
        <p:txBody>
          <a:bodyPr/>
          <a:lstStyle/>
          <a:p>
            <a:r>
              <a:rPr lang="en-US" smtClean="0"/>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45850B8-DB95-4A75-A70E-0CBC2F086D97}" type="datetime1">
              <a:rPr lang="en-US" smtClean="0"/>
              <a:t>9/16/2014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38985289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Header Placeholder 3"/>
          <p:cNvSpPr>
            <a:spLocks noGrp="1"/>
          </p:cNvSpPr>
          <p:nvPr>
            <p:ph type="hdr" sz="quarter" idx="10"/>
          </p:nvPr>
        </p:nvSpPr>
        <p:spPr/>
        <p:txBody>
          <a:bodyPr/>
          <a:lstStyle/>
          <a:p>
            <a:r>
              <a:rPr lang="en-US" smtClean="0"/>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45850B8-DB95-4A75-A70E-0CBC2F086D97}" type="datetime1">
              <a:rPr lang="en-US" smtClean="0"/>
              <a:t>9/16/2014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15275720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Instant File Initialization:</a:t>
            </a:r>
          </a:p>
          <a:p>
            <a:r>
              <a:rPr lang="en-US" dirty="0" smtClean="0"/>
              <a:t>SQL Server can take advantage of not having to zero out a file allocation if:</a:t>
            </a:r>
          </a:p>
          <a:p>
            <a:pPr lvl="0"/>
            <a:r>
              <a:rPr lang="en-US" sz="1000" kern="1200" dirty="0" smtClean="0">
                <a:solidFill>
                  <a:schemeClr val="tx1"/>
                </a:solidFill>
                <a:effectLst/>
                <a:latin typeface="Arial" charset="0"/>
                <a:ea typeface="+mn-ea"/>
                <a:cs typeface="+mn-cs"/>
              </a:rPr>
              <a:t>- </a:t>
            </a:r>
            <a:r>
              <a:rPr lang="en-US" dirty="0" smtClean="0">
                <a:effectLst/>
              </a:rPr>
              <a:t>The file is not a log file</a:t>
            </a:r>
          </a:p>
          <a:p>
            <a:pPr lvl="0"/>
            <a:r>
              <a:rPr lang="en-US" sz="1000" kern="1200" dirty="0" smtClean="0">
                <a:solidFill>
                  <a:schemeClr val="tx1"/>
                </a:solidFill>
                <a:effectLst/>
                <a:latin typeface="Arial" charset="0"/>
                <a:ea typeface="+mn-ea"/>
                <a:cs typeface="+mn-cs"/>
              </a:rPr>
              <a:t>- </a:t>
            </a:r>
            <a:r>
              <a:rPr lang="en-US" dirty="0" smtClean="0">
                <a:effectLst/>
              </a:rPr>
              <a:t>The OS supports the call to </a:t>
            </a:r>
            <a:r>
              <a:rPr lang="en-US" dirty="0" err="1" smtClean="0">
                <a:effectLst/>
              </a:rPr>
              <a:t>SetFileValidData</a:t>
            </a:r>
            <a:r>
              <a:rPr lang="en-US" dirty="0" smtClean="0">
                <a:effectLst/>
              </a:rPr>
              <a:t> function (</a:t>
            </a:r>
            <a:r>
              <a:rPr lang="en-US" dirty="0" smtClean="0">
                <a:effectLst/>
                <a:hlinkClick r:id="rId3"/>
              </a:rPr>
              <a:t>http://msdn.microsoft.com/en-us/library/aa365544(VS.85).aspx</a:t>
            </a:r>
            <a:r>
              <a:rPr lang="en-US" dirty="0" smtClean="0">
                <a:effectLst/>
              </a:rPr>
              <a:t>)</a:t>
            </a:r>
          </a:p>
          <a:p>
            <a:pPr lvl="0"/>
            <a:r>
              <a:rPr lang="en-US" sz="1000" kern="1200" dirty="0" smtClean="0">
                <a:solidFill>
                  <a:schemeClr val="tx1"/>
                </a:solidFill>
                <a:effectLst/>
                <a:latin typeface="Arial" charset="0"/>
                <a:ea typeface="+mn-ea"/>
                <a:cs typeface="+mn-cs"/>
              </a:rPr>
              <a:t>- </a:t>
            </a:r>
            <a:r>
              <a:rPr lang="en-US" dirty="0" smtClean="0">
                <a:effectLst/>
              </a:rPr>
              <a:t>The account (directly or through group membership) has the privilege required</a:t>
            </a:r>
          </a:p>
          <a:p>
            <a:pPr lvl="0"/>
            <a:r>
              <a:rPr lang="en-US" sz="1000" kern="1200" dirty="0" smtClean="0">
                <a:solidFill>
                  <a:schemeClr val="tx1"/>
                </a:solidFill>
                <a:effectLst/>
                <a:latin typeface="Arial" charset="0"/>
                <a:ea typeface="+mn-ea"/>
                <a:cs typeface="+mn-cs"/>
              </a:rPr>
              <a:t>- </a:t>
            </a:r>
            <a:r>
              <a:rPr lang="en-US" dirty="0" smtClean="0">
                <a:effectLst/>
              </a:rPr>
              <a:t>It is not a sparse file ( a.k.a. Snapshots)</a:t>
            </a:r>
          </a:p>
          <a:p>
            <a:pPr lvl="0"/>
            <a:r>
              <a:rPr lang="en-US" sz="1000" kern="1200" dirty="0" smtClean="0">
                <a:solidFill>
                  <a:schemeClr val="tx1"/>
                </a:solidFill>
                <a:effectLst/>
                <a:latin typeface="Arial" charset="0"/>
                <a:ea typeface="+mn-ea"/>
                <a:cs typeface="+mn-cs"/>
              </a:rPr>
              <a:t>- </a:t>
            </a:r>
            <a:r>
              <a:rPr lang="en-US" dirty="0" smtClean="0">
                <a:effectLst/>
              </a:rPr>
              <a:t>Transparent Data Encryption (TDE) is not enabled</a:t>
            </a:r>
          </a:p>
          <a:p>
            <a:pPr lvl="0"/>
            <a:r>
              <a:rPr lang="en-US" sz="1000" kern="1200" dirty="0" smtClean="0">
                <a:solidFill>
                  <a:schemeClr val="tx1"/>
                </a:solidFill>
                <a:effectLst/>
                <a:latin typeface="Arial" charset="0"/>
                <a:ea typeface="+mn-ea"/>
                <a:cs typeface="+mn-cs"/>
              </a:rPr>
              <a:t>- </a:t>
            </a:r>
            <a:r>
              <a:rPr lang="en-US" dirty="0" smtClean="0">
                <a:effectLst/>
              </a:rPr>
              <a:t>Trace flag 1806 to disable instant file initialization is not on</a:t>
            </a:r>
            <a:endParaRPr lang="de-DE" dirty="0" smtClean="0"/>
          </a:p>
          <a:p>
            <a:endParaRPr lang="en-US" dirty="0" smtClean="0"/>
          </a:p>
          <a:p>
            <a:r>
              <a:rPr lang="en-US" dirty="0" smtClean="0"/>
              <a:t>Lock Pages in Memory:</a:t>
            </a:r>
          </a:p>
          <a:p>
            <a:r>
              <a:rPr lang="en-US" dirty="0" smtClean="0"/>
              <a:t>How to enable the "locked pages" feature in SQL Server 2012</a:t>
            </a:r>
          </a:p>
          <a:p>
            <a:r>
              <a:rPr lang="en-US" dirty="0" smtClean="0"/>
              <a:t>http://support.microsoft.com/kb/2659143</a:t>
            </a:r>
          </a:p>
          <a:p>
            <a:endParaRPr lang="en-US" dirty="0" smtClean="0"/>
          </a:p>
          <a:p>
            <a:r>
              <a:rPr lang="en-US" dirty="0" smtClean="0"/>
              <a:t>64bit SQL Server uses AWE to allocate physical memory, and will do this whenever it has the “lock pages in memory” OS privilege.</a:t>
            </a:r>
          </a:p>
          <a:p>
            <a:endParaRPr lang="en-US" dirty="0" smtClean="0"/>
          </a:p>
          <a:p>
            <a:r>
              <a:rPr lang="en-US" dirty="0" smtClean="0"/>
              <a:t>How to reduce paging of buffer pool memory in the 64-bit version of SQL Server</a:t>
            </a:r>
          </a:p>
          <a:p>
            <a:r>
              <a:rPr lang="en-US" dirty="0" smtClean="0"/>
              <a:t>http://support.microsoft.com/kb/918483</a:t>
            </a:r>
          </a:p>
          <a:p>
            <a:endParaRPr lang="en-US" dirty="0" smtClean="0"/>
          </a:p>
          <a:p>
            <a:r>
              <a:rPr lang="en-US" dirty="0" smtClean="0"/>
              <a:t>After you assign the Lock pages in memory user right and you restart the SQL Server service, the Windows operating system no longer pages out the buffer pool memory within the SQL Server process. However, the Windows operating system can still page out the </a:t>
            </a:r>
            <a:r>
              <a:rPr lang="en-US" dirty="0" err="1" smtClean="0"/>
              <a:t>nonbuffer</a:t>
            </a:r>
            <a:r>
              <a:rPr lang="en-US" dirty="0" smtClean="0"/>
              <a:t> pool memory within the SQL Server process.</a:t>
            </a:r>
          </a:p>
          <a:p>
            <a:endParaRPr lang="en-US" dirty="0" smtClean="0"/>
          </a:p>
          <a:p>
            <a:r>
              <a:rPr lang="en-US" dirty="0" smtClean="0"/>
              <a:t>Fun with Locked Pages, AWE, Task Manager, and the Working Set…</a:t>
            </a:r>
          </a:p>
          <a:p>
            <a:r>
              <a:rPr lang="en-US" dirty="0" smtClean="0"/>
              <a:t>http://blogs.msdn.com/b/psssql/archive/2009/09/11/fun-with-locked-pages-awe-task-manager-and-the-working-set.aspx</a:t>
            </a:r>
          </a:p>
        </p:txBody>
      </p:sp>
      <p:sp>
        <p:nvSpPr>
          <p:cNvPr id="4" name="Header Placeholder 3"/>
          <p:cNvSpPr>
            <a:spLocks noGrp="1"/>
          </p:cNvSpPr>
          <p:nvPr>
            <p:ph type="hdr" sz="quarter" idx="10"/>
          </p:nvPr>
        </p:nvSpPr>
        <p:spPr/>
        <p:txBody>
          <a:bodyPr/>
          <a:lstStyle/>
          <a:p>
            <a:r>
              <a:rPr lang="en-US" smtClean="0"/>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6780FA2-CC1B-4813-8FE6-28B6EC7E0798}" type="datetime1">
              <a:rPr lang="en-US" smtClean="0"/>
              <a:t>9/16/2014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33399516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Header Placeholder 3"/>
          <p:cNvSpPr>
            <a:spLocks noGrp="1"/>
          </p:cNvSpPr>
          <p:nvPr>
            <p:ph type="hdr" sz="quarter" idx="10"/>
          </p:nvPr>
        </p:nvSpPr>
        <p:spPr/>
        <p:txBody>
          <a:bodyPr/>
          <a:lstStyle/>
          <a:p>
            <a:r>
              <a:rPr lang="en-US" smtClean="0"/>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D01D72C-C1C0-4FD7-A16C-8392240A6812}" type="datetime1">
              <a:rPr lang="en-US" smtClean="0"/>
              <a:t>9/16/2014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6116034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49"/>
            <a:ext cx="11887200" cy="1631153"/>
          </a:xfrm>
        </p:spPr>
        <p:txBody>
          <a:bodyPr>
            <a:spAutoFit/>
          </a:bodyPr>
          <a:lstStyle>
            <a:lvl1pPr marL="0" marR="0"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defRPr/>
            </a:lvl1pPr>
            <a:lvl2pPr marL="342777" marR="0"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defRPr lang="en-US" sz="2000" kern="1200" spc="0" baseline="0" dirty="0" smtClean="0">
                <a:gradFill>
                  <a:gsLst>
                    <a:gs pos="1250">
                      <a:schemeClr val="tx1"/>
                    </a:gs>
                    <a:gs pos="100000">
                      <a:schemeClr val="tx1"/>
                    </a:gs>
                  </a:gsLst>
                  <a:lin ang="5400000" scaled="0"/>
                </a:gradFill>
                <a:latin typeface="+mn-lt"/>
                <a:ea typeface="+mn-ea"/>
                <a:cs typeface="+mn-cs"/>
              </a:defRPr>
            </a:lvl2pPr>
            <a:lvl3pPr marL="571294" marR="0"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defRPr lang="en-US" sz="1800" kern="1200" spc="0" baseline="0" dirty="0" smtClean="0">
                <a:gradFill>
                  <a:gsLst>
                    <a:gs pos="1250">
                      <a:schemeClr val="tx1"/>
                    </a:gs>
                    <a:gs pos="100000">
                      <a:schemeClr val="tx1"/>
                    </a:gs>
                  </a:gsLst>
                  <a:lin ang="5400000" scaled="0"/>
                </a:gradFill>
                <a:latin typeface="+mn-lt"/>
                <a:ea typeface="+mn-ea"/>
                <a:cs typeface="+mn-cs"/>
              </a:defRPr>
            </a:lvl3pPr>
            <a:lvl4pPr marL="799810" marR="0"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defRPr lang="en-US" sz="1600" kern="1200" spc="0" baseline="0" dirty="0" smtClean="0">
                <a:gradFill>
                  <a:gsLst>
                    <a:gs pos="1250">
                      <a:schemeClr val="tx1"/>
                    </a:gs>
                    <a:gs pos="100000">
                      <a:schemeClr val="tx1"/>
                    </a:gs>
                  </a:gsLst>
                  <a:lin ang="5400000" scaled="0"/>
                </a:gradFill>
                <a:latin typeface="+mn-lt"/>
                <a:ea typeface="+mn-ea"/>
                <a:cs typeface="+mn-cs"/>
              </a:defRPr>
            </a:lvl4pPr>
            <a:lvl5pPr marL="1028328" marR="0"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defRPr lang="en-US" sz="1600" kern="1200" spc="0" baseline="0" dirty="0">
                <a:gradFill>
                  <a:gsLst>
                    <a:gs pos="1250">
                      <a:schemeClr val="tx1"/>
                    </a:gs>
                    <a:gs pos="100000">
                      <a:schemeClr val="tx1"/>
                    </a:gs>
                  </a:gsLst>
                  <a:lin ang="5400000" scaled="0"/>
                </a:gradFill>
                <a:latin typeface="+mn-lt"/>
                <a:ea typeface="+mn-ea"/>
                <a:cs typeface="+mn-cs"/>
              </a:defRPr>
            </a:lvl5pPr>
          </a:lstStyle>
          <a:p>
            <a:pPr marL="0" marR="0" lvl="0"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pPr>
            <a:r>
              <a:rPr lang="en-US" dirty="0" smtClean="0"/>
              <a:t>Click to edit Master text styles</a:t>
            </a:r>
          </a:p>
          <a:p>
            <a:pPr marL="342777" marR="0" lvl="1"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pPr>
            <a:r>
              <a:rPr lang="en-US" dirty="0" smtClean="0"/>
              <a:t>Second level</a:t>
            </a:r>
          </a:p>
          <a:p>
            <a:pPr marL="571294" marR="0" lvl="2"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pPr>
            <a:r>
              <a:rPr lang="en-US" dirty="0" smtClean="0"/>
              <a:t>Third level</a:t>
            </a:r>
          </a:p>
          <a:p>
            <a:pPr marL="799810" marR="0" lvl="3"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pPr>
            <a:r>
              <a:rPr lang="en-US" dirty="0" smtClean="0"/>
              <a:t>Fourth level</a:t>
            </a:r>
          </a:p>
          <a:p>
            <a:pPr marL="1028328" marR="0" lvl="4"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pPr>
            <a:r>
              <a:rPr lang="en-US" dirty="0" smtClean="0"/>
              <a:t>Fifth level</a:t>
            </a:r>
            <a:endParaRPr lang="en-US" dirty="0"/>
          </a:p>
        </p:txBody>
      </p:sp>
      <p:sp>
        <p:nvSpPr>
          <p:cNvPr id="6" name="Title 5"/>
          <p:cNvSpPr>
            <a:spLocks noGrp="1"/>
          </p:cNvSpPr>
          <p:nvPr>
            <p:ph type="title"/>
          </p:nvPr>
        </p:nvSpPr>
        <p:spPr/>
        <p:txBody>
          <a:bodyPr/>
          <a:lstStyle>
            <a:lvl1pPr>
              <a:defRPr sz="3200"/>
            </a:lvl1pPr>
          </a:lstStyle>
          <a:p>
            <a:r>
              <a:rPr lang="en-US" dirty="0" smtClean="0"/>
              <a:t>Click to edit Master title style</a:t>
            </a:r>
            <a:endParaRPr lang="en-US" dirty="0"/>
          </a:p>
        </p:txBody>
      </p:sp>
    </p:spTree>
    <p:extLst>
      <p:ext uri="{BB962C8B-B14F-4D97-AF65-F5344CB8AC3E}">
        <p14:creationId xmlns:p14="http://schemas.microsoft.com/office/powerpoint/2010/main" val="5531968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with Bullets">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49"/>
            <a:ext cx="11887200" cy="1631153"/>
          </a:xfrm>
        </p:spPr>
        <p:txBody>
          <a:bodyPr>
            <a:spAutoFit/>
          </a:bodyPr>
          <a:lstStyle>
            <a:lvl1pPr marL="342900" indent="-342900">
              <a:buFont typeface="Wingdings" panose="05000000000000000000" pitchFamily="2" charset="2"/>
              <a:buChar char="§"/>
              <a:defRPr/>
            </a:lvl1pPr>
            <a:lvl2pPr marL="685677" indent="-342900">
              <a:buFont typeface="Wingdings" panose="05000000000000000000" pitchFamily="2" charset="2"/>
              <a:buChar char="§"/>
              <a:defRPr lang="en-US" sz="2000" kern="1200" spc="0" baseline="0" dirty="0" smtClean="0">
                <a:gradFill>
                  <a:gsLst>
                    <a:gs pos="1250">
                      <a:schemeClr val="tx1"/>
                    </a:gs>
                    <a:gs pos="100000">
                      <a:schemeClr val="tx1"/>
                    </a:gs>
                  </a:gsLst>
                  <a:lin ang="5400000" scaled="0"/>
                </a:gradFill>
                <a:latin typeface="+mn-lt"/>
                <a:ea typeface="+mn-ea"/>
                <a:cs typeface="+mn-cs"/>
              </a:defRPr>
            </a:lvl2pPr>
            <a:lvl3pPr marL="857044" indent="-285750">
              <a:buFont typeface="Wingdings" panose="05000000000000000000" pitchFamily="2" charset="2"/>
              <a:buChar char="§"/>
              <a:defRPr lang="en-US" sz="1800" kern="1200" spc="0" baseline="0" dirty="0" smtClean="0">
                <a:gradFill>
                  <a:gsLst>
                    <a:gs pos="1250">
                      <a:schemeClr val="tx1"/>
                    </a:gs>
                    <a:gs pos="100000">
                      <a:schemeClr val="tx1"/>
                    </a:gs>
                  </a:gsLst>
                  <a:lin ang="5400000" scaled="0"/>
                </a:gradFill>
                <a:latin typeface="+mn-lt"/>
                <a:ea typeface="+mn-ea"/>
                <a:cs typeface="+mn-cs"/>
              </a:defRPr>
            </a:lvl3pPr>
            <a:lvl4pPr marL="1085560" indent="-285750">
              <a:buFont typeface="Wingdings" panose="05000000000000000000" pitchFamily="2" charset="2"/>
              <a:buChar char="§"/>
              <a:defRPr lang="en-US" sz="1600" kern="1200" spc="0" baseline="0" dirty="0" smtClean="0">
                <a:gradFill>
                  <a:gsLst>
                    <a:gs pos="1250">
                      <a:schemeClr val="tx1"/>
                    </a:gs>
                    <a:gs pos="100000">
                      <a:schemeClr val="tx1"/>
                    </a:gs>
                  </a:gsLst>
                  <a:lin ang="5400000" scaled="0"/>
                </a:gradFill>
                <a:latin typeface="+mn-lt"/>
                <a:ea typeface="+mn-ea"/>
                <a:cs typeface="+mn-cs"/>
              </a:defRPr>
            </a:lvl4pPr>
            <a:lvl5pPr marL="1314078" indent="-285750">
              <a:buFont typeface="Wingdings" panose="05000000000000000000" pitchFamily="2" charset="2"/>
              <a:buChar char="§"/>
              <a:defRPr lang="en-US" sz="1600" kern="1200" spc="0" baseline="0" dirty="0">
                <a:gradFill>
                  <a:gsLst>
                    <a:gs pos="1250">
                      <a:schemeClr val="tx1"/>
                    </a:gs>
                    <a:gs pos="100000">
                      <a:schemeClr val="tx1"/>
                    </a:gs>
                  </a:gsLst>
                  <a:lin ang="5400000" scaled="0"/>
                </a:gradFill>
                <a:latin typeface="+mn-lt"/>
                <a:ea typeface="+mn-ea"/>
                <a:cs typeface="+mn-cs"/>
              </a:defRPr>
            </a:lvl5pPr>
          </a:lstStyle>
          <a:p>
            <a:pPr lvl="0"/>
            <a:r>
              <a:rPr lang="en-US" dirty="0" smtClean="0"/>
              <a:t>Click to edit Master text styles</a:t>
            </a:r>
          </a:p>
          <a:p>
            <a:pPr marL="583989" marR="0" lvl="1" indent="-241212"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Char char="§"/>
              <a:tabLst/>
            </a:pPr>
            <a:r>
              <a:rPr lang="en-US" dirty="0" smtClean="0"/>
              <a:t>Second level</a:t>
            </a:r>
          </a:p>
          <a:p>
            <a:pPr marL="799811" marR="0" lvl="2" indent="-228517"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Char char="§"/>
              <a:tabLst/>
            </a:pPr>
            <a:r>
              <a:rPr lang="en-US" dirty="0" smtClean="0"/>
              <a:t>Third level</a:t>
            </a:r>
          </a:p>
          <a:p>
            <a:pPr marL="1028327" marR="0" lvl="3" indent="-228517"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Char char="§"/>
              <a:tabLst/>
            </a:pPr>
            <a:r>
              <a:rPr lang="en-US" dirty="0" smtClean="0"/>
              <a:t>Fourth level</a:t>
            </a:r>
          </a:p>
          <a:p>
            <a:pPr marL="1256845" marR="0" lvl="4" indent="-228517"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Char char="§"/>
              <a:tabLst/>
            </a:pPr>
            <a:r>
              <a:rPr lang="en-US" dirty="0" smtClean="0"/>
              <a:t>Fifth level</a:t>
            </a:r>
            <a:endParaRPr lang="en-US" dirty="0"/>
          </a:p>
        </p:txBody>
      </p:sp>
      <p:sp>
        <p:nvSpPr>
          <p:cNvPr id="6" name="Title 5"/>
          <p:cNvSpPr>
            <a:spLocks noGrp="1"/>
          </p:cNvSpPr>
          <p:nvPr>
            <p:ph type="title"/>
          </p:nvPr>
        </p:nvSpPr>
        <p:spPr/>
        <p:txBody>
          <a:bodyPr/>
          <a:lstStyle>
            <a:lvl1pPr>
              <a:defRPr sz="3200"/>
            </a:lvl1pPr>
          </a:lstStyle>
          <a:p>
            <a:r>
              <a:rPr lang="en-US" dirty="0" smtClean="0"/>
              <a:t>Click to edit Master title style</a:t>
            </a:r>
            <a:endParaRPr lang="en-US" dirty="0"/>
          </a:p>
        </p:txBody>
      </p:sp>
    </p:spTree>
    <p:extLst>
      <p:ext uri="{BB962C8B-B14F-4D97-AF65-F5344CB8AC3E}">
        <p14:creationId xmlns:p14="http://schemas.microsoft.com/office/powerpoint/2010/main" val="23325131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dirty="0" smtClean="0"/>
              <a:t>Click to edit Master title style</a:t>
            </a:r>
            <a:endParaRPr lang="en-US" dirty="0"/>
          </a:p>
        </p:txBody>
      </p:sp>
    </p:spTree>
    <p:extLst>
      <p:ext uri="{BB962C8B-B14F-4D97-AF65-F5344CB8AC3E}">
        <p14:creationId xmlns:p14="http://schemas.microsoft.com/office/powerpoint/2010/main" val="33111357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7"/>
            <a:ext cx="11889564" cy="630000"/>
          </a:xfrm>
          <a:prstGeom prst="rect">
            <a:avLst/>
          </a:prstGeom>
        </p:spPr>
        <p:txBody>
          <a:bodyPr vert="horz" wrap="square" lIns="146252" tIns="91409" rIns="146252" bIns="91409"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3"/>
            <a:ext cx="11887197" cy="1631153"/>
          </a:xfrm>
          <a:prstGeom prst="rect">
            <a:avLst/>
          </a:prstGeom>
        </p:spPr>
        <p:txBody>
          <a:bodyPr vert="horz" wrap="square" lIns="146252" tIns="91409" rIns="146252" bIns="91409" rtlCol="0">
            <a:spAutoFit/>
          </a:bodyPr>
          <a:lstStyle/>
          <a:p>
            <a:pPr marL="0" marR="0" lvl="0"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pPr>
            <a:r>
              <a:rPr lang="en-US" dirty="0" smtClean="0"/>
              <a:t>Click to edit Master text styles</a:t>
            </a:r>
          </a:p>
          <a:p>
            <a:pPr marL="342777" marR="0" lvl="1"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pPr>
            <a:r>
              <a:rPr lang="en-US" dirty="0" smtClean="0"/>
              <a:t>Second level</a:t>
            </a:r>
          </a:p>
          <a:p>
            <a:pPr marL="571294" marR="0" lvl="2"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pPr>
            <a:r>
              <a:rPr lang="en-US" dirty="0" smtClean="0"/>
              <a:t>Third level</a:t>
            </a:r>
          </a:p>
          <a:p>
            <a:pPr marL="799810" marR="0" lvl="3"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pPr>
            <a:r>
              <a:rPr lang="en-US" dirty="0" smtClean="0"/>
              <a:t>Fourth level</a:t>
            </a:r>
          </a:p>
          <a:p>
            <a:pPr marL="1028328" marR="0" lvl="4"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pPr>
            <a:r>
              <a:rPr lang="en-US" dirty="0" smtClean="0"/>
              <a:t>Fifth level</a:t>
            </a:r>
            <a:endParaRPr lang="en-US" dirty="0"/>
          </a:p>
        </p:txBody>
      </p:sp>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086" r:id="rId1"/>
    <p:sldLayoutId id="2147484094" r:id="rId2"/>
    <p:sldLayoutId id="2147484092" r:id="rId3"/>
    <p:sldLayoutId id="2147484093" r:id="rId4"/>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hf hdr="0" ftr="0" dt="0"/>
  <p:txStyles>
    <p:titleStyle>
      <a:lvl1pPr algn="l" defTabSz="932404" rtl="0" eaLnBrk="1" latinLnBrk="0" hangingPunct="1">
        <a:lnSpc>
          <a:spcPct val="100000"/>
        </a:lnSpc>
        <a:spcBef>
          <a:spcPct val="0"/>
        </a:spcBef>
        <a:buNone/>
        <a:defRPr lang="en-US" sz="32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0" marR="0"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defRPr sz="2400" kern="1200" spc="0" baseline="0">
          <a:gradFill>
            <a:gsLst>
              <a:gs pos="1250">
                <a:schemeClr val="tx1"/>
              </a:gs>
              <a:gs pos="100000">
                <a:schemeClr val="tx1"/>
              </a:gs>
            </a:gsLst>
            <a:lin ang="5400000" scaled="0"/>
          </a:gradFill>
          <a:latin typeface="+mn-lt"/>
          <a:ea typeface="+mn-ea"/>
          <a:cs typeface="+mn-cs"/>
        </a:defRPr>
      </a:lvl1pPr>
      <a:lvl2pPr marL="342777" marR="0"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2pPr>
      <a:lvl3pPr marL="571294" marR="0"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3pPr>
      <a:lvl4pPr marL="799810" marR="0"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mn-cs"/>
        </a:defRPr>
      </a:lvl4pPr>
      <a:lvl5pPr marL="1028328" marR="0"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p:bodyStyle>
    <p:otherStyle>
      <a:defPPr>
        <a:defRPr lang="en-US"/>
      </a:defPPr>
      <a:lvl1pPr marL="0" algn="l" defTabSz="932404" rtl="0" eaLnBrk="1" latinLnBrk="0" hangingPunct="1">
        <a:defRPr sz="1800" kern="1200">
          <a:solidFill>
            <a:schemeClr val="tx1"/>
          </a:solidFill>
          <a:latin typeface="+mn-lt"/>
          <a:ea typeface="+mn-ea"/>
          <a:cs typeface="+mn-cs"/>
        </a:defRPr>
      </a:lvl1pPr>
      <a:lvl2pPr marL="466203" algn="l" defTabSz="932404" rtl="0" eaLnBrk="1" latinLnBrk="0" hangingPunct="1">
        <a:defRPr sz="1800" kern="1200">
          <a:solidFill>
            <a:schemeClr val="tx1"/>
          </a:solidFill>
          <a:latin typeface="+mn-lt"/>
          <a:ea typeface="+mn-ea"/>
          <a:cs typeface="+mn-cs"/>
        </a:defRPr>
      </a:lvl2pPr>
      <a:lvl3pPr marL="932404" algn="l" defTabSz="932404" rtl="0" eaLnBrk="1" latinLnBrk="0" hangingPunct="1">
        <a:defRPr sz="1800" kern="1200">
          <a:solidFill>
            <a:schemeClr val="tx1"/>
          </a:solidFill>
          <a:latin typeface="+mn-lt"/>
          <a:ea typeface="+mn-ea"/>
          <a:cs typeface="+mn-cs"/>
        </a:defRPr>
      </a:lvl3pPr>
      <a:lvl4pPr marL="1398607" algn="l" defTabSz="932404" rtl="0" eaLnBrk="1" latinLnBrk="0" hangingPunct="1">
        <a:defRPr sz="1800" kern="1200">
          <a:solidFill>
            <a:schemeClr val="tx1"/>
          </a:solidFill>
          <a:latin typeface="+mn-lt"/>
          <a:ea typeface="+mn-ea"/>
          <a:cs typeface="+mn-cs"/>
        </a:defRPr>
      </a:lvl4pPr>
      <a:lvl5pPr marL="1864807" algn="l" defTabSz="932404" rtl="0" eaLnBrk="1" latinLnBrk="0" hangingPunct="1">
        <a:defRPr sz="1800" kern="1200">
          <a:solidFill>
            <a:schemeClr val="tx1"/>
          </a:solidFill>
          <a:latin typeface="+mn-lt"/>
          <a:ea typeface="+mn-ea"/>
          <a:cs typeface="+mn-cs"/>
        </a:defRPr>
      </a:lvl5pPr>
      <a:lvl6pPr marL="2331011" algn="l" defTabSz="932404" rtl="0" eaLnBrk="1" latinLnBrk="0" hangingPunct="1">
        <a:defRPr sz="1800" kern="1200">
          <a:solidFill>
            <a:schemeClr val="tx1"/>
          </a:solidFill>
          <a:latin typeface="+mn-lt"/>
          <a:ea typeface="+mn-ea"/>
          <a:cs typeface="+mn-cs"/>
        </a:defRPr>
      </a:lvl6pPr>
      <a:lvl7pPr marL="2797212" algn="l" defTabSz="932404" rtl="0" eaLnBrk="1" latinLnBrk="0" hangingPunct="1">
        <a:defRPr sz="1800" kern="1200">
          <a:solidFill>
            <a:schemeClr val="tx1"/>
          </a:solidFill>
          <a:latin typeface="+mn-lt"/>
          <a:ea typeface="+mn-ea"/>
          <a:cs typeface="+mn-cs"/>
        </a:defRPr>
      </a:lvl7pPr>
      <a:lvl8pPr marL="3263415" algn="l" defTabSz="932404" rtl="0" eaLnBrk="1" latinLnBrk="0" hangingPunct="1">
        <a:defRPr sz="1800" kern="1200">
          <a:solidFill>
            <a:schemeClr val="tx1"/>
          </a:solidFill>
          <a:latin typeface="+mn-lt"/>
          <a:ea typeface="+mn-ea"/>
          <a:cs typeface="+mn-cs"/>
        </a:defRPr>
      </a:lvl8pPr>
      <a:lvl9pPr marL="3729618" algn="l" defTabSz="93240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9.emf"/></Relationships>
</file>

<file path=ppt/slides/_rels/slide11.xml.rels><?xml version="1.0" encoding="UTF-8" standalone="yes"?>
<Relationships xmlns="http://schemas.openxmlformats.org/package/2006/relationships"><Relationship Id="rId3" Type="http://schemas.openxmlformats.org/officeDocument/2006/relationships/hyperlink" Target="http://www.sqlskills.com/blogs/jonathan/post/How-much-memory-does-my-SQL-Server-actually-need.aspx"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9.xml"/><Relationship Id="rId4" Type="http://schemas.openxmlformats.org/officeDocument/2006/relationships/image" Target="../media/image10.jpg"/></Relationships>
</file>

<file path=ppt/slides/_rels/slide13.xml.rels><?xml version="1.0" encoding="UTF-8" standalone="yes"?>
<Relationships xmlns="http://schemas.openxmlformats.org/package/2006/relationships"><Relationship Id="rId3" Type="http://schemas.openxmlformats.org/officeDocument/2006/relationships/hyperlink" Target="http://technet.microsoft.com/en-us/magazine/2008.08.database.aspx"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0.xml"/><Relationship Id="rId4" Type="http://schemas.openxmlformats.org/officeDocument/2006/relationships/hyperlink" Target="http://sqlskills.com/blogs/kimberly/post/8-Steps-to-better-Transaction-Log-throughput.aspx"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2.gif"/></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hyperlink" Target="http://ola.hallengren.com/" TargetMode="External"/><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hyperlink" Target="http://sqlserverperformance.wordpress.com/tag/dmv-queries/" TargetMode="External"/><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hyperlink" Target="http://www.brentozar.com/blitz"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hyperlink" Target="http://blogs.technet.com/b/keithmayer/archive/2012/08/30/virtualizing-microsoft-sql-server-on-windows-server-2012-winserv-mssql-itpro-sqlpass.aspx" TargetMode="External"/><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hyperlink" Target="http://support.microsoft.com/kb/920093/en"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www.simple-talk.com/sql/sql-tools/free-tools-for-the-dba-pal-tool/" TargetMode="External"/><Relationship Id="rId7"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tags" Target="../tags/tag7.xml"/><Relationship Id="rId13" Type="http://schemas.openxmlformats.org/officeDocument/2006/relationships/image" Target="../media/image4.emf"/><Relationship Id="rId3" Type="http://schemas.openxmlformats.org/officeDocument/2006/relationships/tags" Target="../tags/tag2.xml"/><Relationship Id="rId7" Type="http://schemas.openxmlformats.org/officeDocument/2006/relationships/tags" Target="../tags/tag6.xml"/><Relationship Id="rId12" Type="http://schemas.openxmlformats.org/officeDocument/2006/relationships/oleObject" Target="../embeddings/oleObject1.bin"/><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tags" Target="../tags/tag5.xml"/><Relationship Id="rId11" Type="http://schemas.openxmlformats.org/officeDocument/2006/relationships/notesSlide" Target="../notesSlides/notesSlide4.xml"/><Relationship Id="rId5" Type="http://schemas.openxmlformats.org/officeDocument/2006/relationships/tags" Target="../tags/tag4.xml"/><Relationship Id="rId10" Type="http://schemas.openxmlformats.org/officeDocument/2006/relationships/slideLayout" Target="../slideLayouts/slideLayout3.xml"/><Relationship Id="rId4" Type="http://schemas.openxmlformats.org/officeDocument/2006/relationships/tags" Target="../tags/tag3.xml"/><Relationship Id="rId9" Type="http://schemas.openxmlformats.org/officeDocument/2006/relationships/tags" Target="../tags/tag8.xml"/></Relationships>
</file>

<file path=ppt/slides/_rels/slide5.xml.rels><?xml version="1.0" encoding="UTF-8" standalone="yes"?>
<Relationships xmlns="http://schemas.openxmlformats.org/package/2006/relationships"><Relationship Id="rId8" Type="http://schemas.openxmlformats.org/officeDocument/2006/relationships/hyperlink" Target="http://blogs.msdn.com/b/bartd/archive/2010/06/16/sql-server-sizing-resources.aspx" TargetMode="External"/><Relationship Id="rId3" Type="http://schemas.openxmlformats.org/officeDocument/2006/relationships/hyperlink" Target="http://msdn.microsoft.com/en-us/library/ee410782(SQL.100).aspx" TargetMode="External"/><Relationship Id="rId7" Type="http://schemas.openxmlformats.org/officeDocument/2006/relationships/hyperlink" Target="http://www.microsoft.com/sqlserver/en/us/solutions-technologies/appliances.aspx"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hyperlink" Target="http://h71028.www7.hp.com/enterprise/cache/3887-0-0-0-121.html" TargetMode="External"/><Relationship Id="rId5" Type="http://schemas.openxmlformats.org/officeDocument/2006/relationships/hyperlink" Target="http://www.dell.com/content/topics/global.aspx/tools/advisors/sql_advisor?c=us&amp;cs=555&amp;l=en&amp;s=biz" TargetMode="External"/><Relationship Id="rId4" Type="http://schemas.openxmlformats.org/officeDocument/2006/relationships/hyperlink" Target="http://msdn.microsoft.com/en-us/library/hh918452.aspx"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www.sqlskills.com/blogs/jonathan/sql-server-installation-checklist/"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hyperlink" Target="http://support.microsoft.com/kb/2964518/en-us"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upport.microsoft.com/default.aspx/kb/970070"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6"/>
          <p:cNvSpPr>
            <a:spLocks noGrp="1"/>
          </p:cNvSpPr>
          <p:nvPr>
            <p:ph type="title" idx="4294967295"/>
          </p:nvPr>
        </p:nvSpPr>
        <p:spPr>
          <a:xfrm>
            <a:off x="360000" y="3419474"/>
            <a:ext cx="8100000" cy="1620000"/>
          </a:xfrm>
        </p:spPr>
        <p:txBody>
          <a:bodyPr/>
          <a:lstStyle/>
          <a:p>
            <a:r>
              <a:rPr lang="de-DE" sz="2800" spc="0" dirty="0" smtClean="0">
                <a:solidFill>
                  <a:srgbClr val="7F7F7F"/>
                </a:solidFill>
                <a:ea typeface="ＭＳ Ｐゴシック" pitchFamily="-65" charset="-128"/>
                <a:cs typeface="ＭＳ Ｐゴシック" pitchFamily="-65" charset="-128"/>
              </a:rPr>
              <a:t>SQL2Go – SQL Server 2014</a:t>
            </a:r>
            <a:r>
              <a:rPr lang="de-DE" sz="2800" spc="0" dirty="0">
                <a:solidFill>
                  <a:srgbClr val="7F7F7F"/>
                </a:solidFill>
                <a:ea typeface="ＭＳ Ｐゴシック" pitchFamily="-65" charset="-128"/>
                <a:cs typeface="ＭＳ Ｐゴシック" pitchFamily="-65" charset="-128"/>
              </a:rPr>
              <a:t/>
            </a:r>
            <a:br>
              <a:rPr lang="de-DE" sz="2800" spc="0" dirty="0">
                <a:solidFill>
                  <a:srgbClr val="7F7F7F"/>
                </a:solidFill>
                <a:ea typeface="ＭＳ Ｐゴシック" pitchFamily="-65" charset="-128"/>
                <a:cs typeface="ＭＳ Ｐゴシック" pitchFamily="-65" charset="-128"/>
              </a:rPr>
            </a:br>
            <a:r>
              <a:rPr lang="de-DE" sz="3600" spc="0" dirty="0" err="1" smtClean="0">
                <a:solidFill>
                  <a:srgbClr val="FF8C00"/>
                </a:solidFill>
              </a:rPr>
              <a:t>Configuration</a:t>
            </a:r>
            <a:r>
              <a:rPr lang="de-DE" sz="3600" spc="0" dirty="0" smtClean="0">
                <a:solidFill>
                  <a:srgbClr val="FF8C00"/>
                </a:solidFill>
              </a:rPr>
              <a:t> </a:t>
            </a:r>
            <a:r>
              <a:rPr lang="de-DE" sz="3600" spc="0" dirty="0" err="1">
                <a:solidFill>
                  <a:srgbClr val="FF8C00"/>
                </a:solidFill>
              </a:rPr>
              <a:t>a</a:t>
            </a:r>
            <a:r>
              <a:rPr lang="de-DE" sz="3600" spc="0" dirty="0" err="1" smtClean="0">
                <a:solidFill>
                  <a:srgbClr val="FF8C00"/>
                </a:solidFill>
              </a:rPr>
              <a:t>nd</a:t>
            </a:r>
            <a:r>
              <a:rPr lang="de-DE" sz="3600" spc="0" dirty="0" smtClean="0">
                <a:solidFill>
                  <a:srgbClr val="FF8C00"/>
                </a:solidFill>
              </a:rPr>
              <a:t> Maintenance</a:t>
            </a:r>
            <a:endParaRPr lang="en-US" sz="3600" spc="0" dirty="0">
              <a:solidFill>
                <a:srgbClr val="FF8C00"/>
              </a:solidFill>
            </a:endParaRPr>
          </a:p>
        </p:txBody>
      </p:sp>
      <p:sp>
        <p:nvSpPr>
          <p:cNvPr id="5" name="Text Placeholder 8"/>
          <p:cNvSpPr>
            <a:spLocks noGrp="1"/>
          </p:cNvSpPr>
          <p:nvPr/>
        </p:nvSpPr>
        <p:spPr bwMode="auto">
          <a:xfrm>
            <a:off x="540000" y="5400000"/>
            <a:ext cx="6480000" cy="108000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0" indent="0" algn="l" defTabSz="1096963" rtl="0" eaLnBrk="1" fontAlgn="base" hangingPunct="1">
              <a:lnSpc>
                <a:spcPts val="3000"/>
              </a:lnSpc>
              <a:spcBef>
                <a:spcPts val="0"/>
              </a:spcBef>
              <a:spcAft>
                <a:spcPct val="0"/>
              </a:spcAft>
              <a:buClr>
                <a:srgbClr val="FE5815"/>
              </a:buClr>
              <a:buSzPct val="90000"/>
              <a:buFont typeface="Arial" charset="0"/>
              <a:buNone/>
              <a:defRPr sz="2400" kern="1200" baseline="0">
                <a:solidFill>
                  <a:srgbClr val="595959"/>
                </a:solidFill>
                <a:latin typeface="+mn-lt"/>
                <a:ea typeface="ＭＳ Ｐゴシック" pitchFamily="-65" charset="-128"/>
                <a:cs typeface="ＭＳ Ｐゴシック" pitchFamily="-65" charset="-128"/>
              </a:defRPr>
            </a:lvl1pPr>
            <a:lvl2pPr marL="0" indent="0" algn="l" defTabSz="1096963" rtl="0" eaLnBrk="1" fontAlgn="base" hangingPunct="1">
              <a:lnSpc>
                <a:spcPts val="3000"/>
              </a:lnSpc>
              <a:spcBef>
                <a:spcPts val="0"/>
              </a:spcBef>
              <a:spcAft>
                <a:spcPct val="0"/>
              </a:spcAft>
              <a:buClr>
                <a:srgbClr val="FE5815"/>
              </a:buClr>
              <a:buSzPct val="90000"/>
              <a:buFont typeface="Arial" charset="0"/>
              <a:buNone/>
              <a:defRPr sz="2200" kern="1200">
                <a:solidFill>
                  <a:srgbClr val="595959"/>
                </a:solidFill>
                <a:latin typeface="+mn-lt"/>
                <a:ea typeface="ＭＳ Ｐゴシック" pitchFamily="-65" charset="-128"/>
                <a:cs typeface="+mn-cs"/>
              </a:defRPr>
            </a:lvl2pPr>
            <a:lvl3pPr marL="0" indent="0" algn="l" defTabSz="1096963" rtl="0" eaLnBrk="1" fontAlgn="base" hangingPunct="1">
              <a:lnSpc>
                <a:spcPts val="3000"/>
              </a:lnSpc>
              <a:spcBef>
                <a:spcPts val="0"/>
              </a:spcBef>
              <a:spcAft>
                <a:spcPct val="0"/>
              </a:spcAft>
              <a:buClr>
                <a:srgbClr val="FE5815"/>
              </a:buClr>
              <a:buSzPct val="90000"/>
              <a:buFont typeface="Arial" charset="0"/>
              <a:buNone/>
              <a:defRPr sz="1900" kern="1200">
                <a:solidFill>
                  <a:srgbClr val="595959"/>
                </a:solidFill>
                <a:latin typeface="+mn-lt"/>
                <a:ea typeface="ＭＳ Ｐゴシック" pitchFamily="-65" charset="-128"/>
                <a:cs typeface="+mn-cs"/>
              </a:defRPr>
            </a:lvl3pPr>
            <a:lvl4pPr marL="0" indent="0" algn="l" defTabSz="1096963" rtl="0" eaLnBrk="1" fontAlgn="base" hangingPunct="1">
              <a:lnSpc>
                <a:spcPts val="3000"/>
              </a:lnSpc>
              <a:spcBef>
                <a:spcPts val="0"/>
              </a:spcBef>
              <a:spcAft>
                <a:spcPct val="0"/>
              </a:spcAft>
              <a:buClr>
                <a:srgbClr val="FE5815"/>
              </a:buClr>
              <a:buSzPct val="90000"/>
              <a:buFont typeface="Arial" charset="0"/>
              <a:buNone/>
              <a:defRPr sz="1700" kern="1200">
                <a:solidFill>
                  <a:srgbClr val="595959"/>
                </a:solidFill>
                <a:latin typeface="+mn-lt"/>
                <a:ea typeface="ＭＳ Ｐゴシック" pitchFamily="-65" charset="-128"/>
                <a:cs typeface="+mn-cs"/>
              </a:defRPr>
            </a:lvl4pPr>
            <a:lvl5pPr marL="0" indent="0" algn="l" defTabSz="1096963" rtl="0" eaLnBrk="1" fontAlgn="base" hangingPunct="1">
              <a:lnSpc>
                <a:spcPts val="3000"/>
              </a:lnSpc>
              <a:spcBef>
                <a:spcPts val="0"/>
              </a:spcBef>
              <a:spcAft>
                <a:spcPct val="0"/>
              </a:spcAft>
              <a:buClr>
                <a:srgbClr val="FE5815"/>
              </a:buClr>
              <a:buSzPct val="90000"/>
              <a:buFont typeface="Arial" charset="0"/>
              <a:buNone/>
              <a:defRPr sz="1700" kern="1200">
                <a:solidFill>
                  <a:srgbClr val="595959"/>
                </a:solidFill>
                <a:latin typeface="+mn-lt"/>
                <a:ea typeface="ＭＳ Ｐゴシック" pitchFamily="-65" charset="-128"/>
                <a:cs typeface="+mn-cs"/>
              </a:defRPr>
            </a:lvl5pPr>
            <a:lvl6pPr marL="3017902" indent="-274355" algn="l" defTabSz="109741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66612" indent="-274355" algn="l" defTabSz="109741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115321" indent="-274355" algn="l" defTabSz="109741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64031" indent="-274355" algn="l" defTabSz="109741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lnSpc>
                <a:spcPts val="2800"/>
              </a:lnSpc>
            </a:pPr>
            <a:r>
              <a:rPr lang="en-US" dirty="0" smtClean="0">
                <a:gradFill>
                  <a:gsLst>
                    <a:gs pos="50000">
                      <a:srgbClr val="595959"/>
                    </a:gs>
                    <a:gs pos="100000">
                      <a:srgbClr val="595959"/>
                    </a:gs>
                  </a:gsLst>
                  <a:lin ang="5400000" scaled="0"/>
                </a:gradFill>
              </a:rPr>
              <a:t>Markus Oswald</a:t>
            </a:r>
            <a:endParaRPr lang="en-US" dirty="0">
              <a:gradFill>
                <a:gsLst>
                  <a:gs pos="50000">
                    <a:srgbClr val="595959"/>
                  </a:gs>
                  <a:gs pos="100000">
                    <a:srgbClr val="595959"/>
                  </a:gs>
                </a:gsLst>
                <a:lin ang="5400000" scaled="0"/>
              </a:gradFill>
            </a:endParaRPr>
          </a:p>
          <a:p>
            <a:pPr>
              <a:lnSpc>
                <a:spcPts val="2800"/>
              </a:lnSpc>
            </a:pPr>
            <a:r>
              <a:rPr lang="en-US" sz="2000" dirty="0" smtClean="0">
                <a:gradFill>
                  <a:gsLst>
                    <a:gs pos="50000">
                      <a:srgbClr val="595959"/>
                    </a:gs>
                    <a:gs pos="100000">
                      <a:srgbClr val="595959"/>
                    </a:gs>
                  </a:gsLst>
                  <a:lin ang="5400000" scaled="0"/>
                </a:gradFill>
              </a:rPr>
              <a:t>Partner Technical Consultant </a:t>
            </a:r>
            <a:r>
              <a:rPr lang="en-US" sz="2000" dirty="0">
                <a:gradFill>
                  <a:gsLst>
                    <a:gs pos="50000">
                      <a:srgbClr val="595959"/>
                    </a:gs>
                    <a:gs pos="100000">
                      <a:srgbClr val="595959"/>
                    </a:gs>
                  </a:gsLst>
                  <a:lin ang="5400000" scaled="0"/>
                </a:gradFill>
              </a:rPr>
              <a:t>| Data Platform</a:t>
            </a:r>
          </a:p>
          <a:p>
            <a:pPr>
              <a:lnSpc>
                <a:spcPts val="2800"/>
              </a:lnSpc>
            </a:pPr>
            <a:r>
              <a:rPr lang="en-US" sz="1800" dirty="0">
                <a:gradFill>
                  <a:gsLst>
                    <a:gs pos="50000">
                      <a:srgbClr val="595959"/>
                    </a:gs>
                    <a:gs pos="100000">
                      <a:srgbClr val="595959"/>
                    </a:gs>
                  </a:gsLst>
                  <a:lin ang="5400000" scaled="0"/>
                </a:gradFill>
              </a:rPr>
              <a:t>M</a:t>
            </a:r>
            <a:r>
              <a:rPr lang="en-US" sz="1800" dirty="0" smtClean="0">
                <a:gradFill>
                  <a:gsLst>
                    <a:gs pos="50000">
                      <a:srgbClr val="595959"/>
                    </a:gs>
                    <a:gs pos="100000">
                      <a:srgbClr val="595959"/>
                    </a:gs>
                  </a:gsLst>
                  <a:lin ang="5400000" scaled="0"/>
                </a:gradFill>
              </a:rPr>
              <a:t>arkus.Oswald@microsoft.com</a:t>
            </a:r>
            <a:endParaRPr lang="en-US" sz="1800" dirty="0">
              <a:gradFill>
                <a:gsLst>
                  <a:gs pos="50000">
                    <a:srgbClr val="595959"/>
                  </a:gs>
                  <a:gs pos="100000">
                    <a:srgbClr val="595959"/>
                  </a:gs>
                </a:gsLst>
                <a:lin ang="5400000" scaled="0"/>
              </a:gradFill>
            </a:endParaRPr>
          </a:p>
        </p:txBody>
      </p:sp>
      <p:pic>
        <p:nvPicPr>
          <p:cNvPr id="8"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invGray">
          <a:xfrm>
            <a:off x="385138" y="453348"/>
            <a:ext cx="2719909" cy="582877"/>
          </a:xfrm>
          <a:prstGeom prst="rect">
            <a:avLst/>
          </a:prstGeom>
        </p:spPr>
      </p:pic>
      <p:pic>
        <p:nvPicPr>
          <p:cNvPr id="2" name="Picture 1"/>
          <p:cNvPicPr>
            <a:picLocks noChangeAspect="1"/>
          </p:cNvPicPr>
          <p:nvPr/>
        </p:nvPicPr>
        <p:blipFill>
          <a:blip r:embed="rId4"/>
          <a:stretch>
            <a:fillRect/>
          </a:stretch>
        </p:blipFill>
        <p:spPr>
          <a:xfrm>
            <a:off x="8662937" y="0"/>
            <a:ext cx="3771900" cy="7000875"/>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29437" y="5286375"/>
            <a:ext cx="1333500" cy="1714500"/>
          </a:xfrm>
          <a:prstGeom prst="rect">
            <a:avLst/>
          </a:prstGeom>
        </p:spPr>
      </p:pic>
    </p:spTree>
    <p:extLst>
      <p:ext uri="{BB962C8B-B14F-4D97-AF65-F5344CB8AC3E}">
        <p14:creationId xmlns:p14="http://schemas.microsoft.com/office/powerpoint/2010/main" val="38045894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white">
          <a:xfrm>
            <a:off x="8640000" y="0"/>
            <a:ext cx="3796474" cy="69840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Content Placeholder 6"/>
          <p:cNvSpPr>
            <a:spLocks noGrp="1"/>
          </p:cNvSpPr>
          <p:nvPr>
            <p:ph type="body" sz="quarter" idx="10"/>
          </p:nvPr>
        </p:nvSpPr>
        <p:spPr>
          <a:xfrm>
            <a:off x="274636" y="1212848"/>
            <a:ext cx="8100000" cy="4385753"/>
          </a:xfrm>
          <a:prstGeom prst="rect">
            <a:avLst/>
          </a:prstGeom>
        </p:spPr>
        <p:txBody>
          <a:bodyPr/>
          <a:lstStyle/>
          <a:p>
            <a:pPr marL="0" indent="0">
              <a:spcBef>
                <a:spcPts val="0"/>
              </a:spcBef>
              <a:buNone/>
            </a:pPr>
            <a:r>
              <a:rPr lang="de-DE" sz="1800" dirty="0">
                <a:solidFill>
                  <a:srgbClr val="0000FF"/>
                </a:solidFill>
                <a:latin typeface="Consolas" panose="020B0609020204030204" pitchFamily="49" charset="0"/>
              </a:rPr>
              <a:t>SELECT</a:t>
            </a:r>
            <a:r>
              <a:rPr lang="de-DE" sz="1800" dirty="0">
                <a:solidFill>
                  <a:prstClr val="black"/>
                </a:solidFill>
                <a:latin typeface="Consolas" panose="020B0609020204030204" pitchFamily="49" charset="0"/>
              </a:rPr>
              <a:t> </a:t>
            </a:r>
            <a:r>
              <a:rPr lang="de-DE" sz="1800" dirty="0" err="1">
                <a:solidFill>
                  <a:srgbClr val="008080"/>
                </a:solidFill>
                <a:latin typeface="Consolas" panose="020B0609020204030204" pitchFamily="49" charset="0"/>
              </a:rPr>
              <a:t>name</a:t>
            </a:r>
            <a:r>
              <a:rPr lang="de-DE" sz="1800" dirty="0">
                <a:solidFill>
                  <a:srgbClr val="808080"/>
                </a:solidFill>
                <a:latin typeface="Consolas" panose="020B0609020204030204" pitchFamily="49" charset="0"/>
              </a:rPr>
              <a:t>,</a:t>
            </a:r>
            <a:r>
              <a:rPr lang="de-DE" sz="1800" dirty="0">
                <a:solidFill>
                  <a:prstClr val="black"/>
                </a:solidFill>
                <a:latin typeface="Consolas" panose="020B0609020204030204" pitchFamily="49" charset="0"/>
              </a:rPr>
              <a:t> </a:t>
            </a:r>
            <a:r>
              <a:rPr lang="de-DE" sz="1800" dirty="0" err="1">
                <a:solidFill>
                  <a:srgbClr val="008080"/>
                </a:solidFill>
                <a:latin typeface="Consolas" panose="020B0609020204030204" pitchFamily="49" charset="0"/>
              </a:rPr>
              <a:t>value_in_use</a:t>
            </a:r>
            <a:endParaRPr lang="de-DE" sz="1800" dirty="0">
              <a:solidFill>
                <a:prstClr val="black"/>
              </a:solidFill>
              <a:latin typeface="Consolas" panose="020B0609020204030204" pitchFamily="49" charset="0"/>
            </a:endParaRPr>
          </a:p>
          <a:p>
            <a:pPr marL="0" indent="0">
              <a:spcBef>
                <a:spcPts val="0"/>
              </a:spcBef>
              <a:buNone/>
            </a:pPr>
            <a:r>
              <a:rPr lang="en-US" sz="1800" dirty="0">
                <a:solidFill>
                  <a:srgbClr val="0000FF"/>
                </a:solidFill>
                <a:latin typeface="Consolas" panose="020B0609020204030204" pitchFamily="49" charset="0"/>
              </a:rPr>
              <a:t>FROM</a:t>
            </a:r>
            <a:r>
              <a:rPr lang="en-US" sz="1800" dirty="0">
                <a:solidFill>
                  <a:prstClr val="black"/>
                </a:solidFill>
                <a:latin typeface="Consolas" panose="020B0609020204030204" pitchFamily="49" charset="0"/>
              </a:rPr>
              <a:t> </a:t>
            </a:r>
            <a:r>
              <a:rPr lang="en-US" sz="1800" dirty="0" err="1">
                <a:solidFill>
                  <a:srgbClr val="008000"/>
                </a:solidFill>
                <a:latin typeface="Consolas" panose="020B0609020204030204" pitchFamily="49" charset="0"/>
              </a:rPr>
              <a:t>sys</a:t>
            </a:r>
            <a:r>
              <a:rPr lang="en-US" sz="1800" dirty="0" err="1">
                <a:solidFill>
                  <a:srgbClr val="808080"/>
                </a:solidFill>
                <a:latin typeface="Consolas" panose="020B0609020204030204" pitchFamily="49" charset="0"/>
              </a:rPr>
              <a:t>.</a:t>
            </a:r>
            <a:r>
              <a:rPr lang="en-US" sz="1800" dirty="0" err="1">
                <a:solidFill>
                  <a:srgbClr val="008000"/>
                </a:solidFill>
                <a:latin typeface="Consolas" panose="020B0609020204030204" pitchFamily="49" charset="0"/>
              </a:rPr>
              <a:t>configurations</a:t>
            </a:r>
            <a:endParaRPr lang="en-US" sz="1800" dirty="0">
              <a:solidFill>
                <a:srgbClr val="008000"/>
              </a:solidFill>
              <a:latin typeface="Consolas" panose="020B0609020204030204" pitchFamily="49" charset="0"/>
            </a:endParaRPr>
          </a:p>
          <a:p>
            <a:pPr marL="0" indent="0">
              <a:spcBef>
                <a:spcPts val="0"/>
              </a:spcBef>
              <a:buNone/>
            </a:pPr>
            <a:r>
              <a:rPr lang="en-US" sz="1800" dirty="0">
                <a:solidFill>
                  <a:srgbClr val="0000FF"/>
                </a:solidFill>
                <a:latin typeface="Consolas" panose="020B0609020204030204" pitchFamily="49" charset="0"/>
              </a:rPr>
              <a:t>WHERE</a:t>
            </a:r>
            <a:r>
              <a:rPr lang="en-US" sz="1800" dirty="0">
                <a:solidFill>
                  <a:prstClr val="black"/>
                </a:solidFill>
                <a:latin typeface="Consolas" panose="020B0609020204030204" pitchFamily="49" charset="0"/>
              </a:rPr>
              <a:t> </a:t>
            </a:r>
            <a:r>
              <a:rPr lang="en-US" sz="1800" dirty="0">
                <a:solidFill>
                  <a:srgbClr val="008080"/>
                </a:solidFill>
                <a:latin typeface="Consolas" panose="020B0609020204030204" pitchFamily="49" charset="0"/>
              </a:rPr>
              <a:t>name</a:t>
            </a:r>
            <a:r>
              <a:rPr lang="en-US" sz="1800" dirty="0">
                <a:solidFill>
                  <a:prstClr val="black"/>
                </a:solidFill>
                <a:latin typeface="Consolas" panose="020B0609020204030204" pitchFamily="49" charset="0"/>
              </a:rPr>
              <a:t> </a:t>
            </a:r>
            <a:r>
              <a:rPr lang="en-US" sz="1800" dirty="0">
                <a:solidFill>
                  <a:srgbClr val="808080"/>
                </a:solidFill>
                <a:latin typeface="Consolas" panose="020B0609020204030204" pitchFamily="49" charset="0"/>
              </a:rPr>
              <a:t>IN</a:t>
            </a:r>
            <a:r>
              <a:rPr lang="en-US" sz="1800" dirty="0">
                <a:solidFill>
                  <a:prstClr val="black"/>
                </a:solidFill>
                <a:latin typeface="Consolas" panose="020B0609020204030204" pitchFamily="49" charset="0"/>
              </a:rPr>
              <a:t> </a:t>
            </a:r>
          </a:p>
          <a:p>
            <a:pPr marL="279779" lvl="1" indent="0">
              <a:buNone/>
            </a:pPr>
            <a:r>
              <a:rPr lang="en-US" sz="1800" dirty="0">
                <a:solidFill>
                  <a:srgbClr val="808080"/>
                </a:solidFill>
                <a:latin typeface="Consolas" panose="020B0609020204030204" pitchFamily="49" charset="0"/>
              </a:rPr>
              <a:t>(</a:t>
            </a:r>
            <a:r>
              <a:rPr lang="en-US" sz="1800" dirty="0" smtClean="0">
                <a:solidFill>
                  <a:srgbClr val="FF0000"/>
                </a:solidFill>
                <a:latin typeface="Consolas" panose="020B0609020204030204" pitchFamily="49" charset="0"/>
              </a:rPr>
              <a:t>'</a:t>
            </a:r>
            <a:r>
              <a:rPr lang="en-US" sz="1800" dirty="0">
                <a:solidFill>
                  <a:srgbClr val="FF0000"/>
                </a:solidFill>
                <a:latin typeface="Consolas" panose="020B0609020204030204" pitchFamily="49" charset="0"/>
              </a:rPr>
              <a:t>affinity mask'</a:t>
            </a:r>
            <a:r>
              <a:rPr lang="en-US" sz="1800" dirty="0">
                <a:solidFill>
                  <a:srgbClr val="808080"/>
                </a:solidFill>
                <a:latin typeface="Consolas" panose="020B0609020204030204" pitchFamily="49" charset="0"/>
              </a:rPr>
              <a:t>,</a:t>
            </a:r>
          </a:p>
          <a:p>
            <a:pPr marL="279779" lvl="1" indent="0">
              <a:spcBef>
                <a:spcPts val="0"/>
              </a:spcBef>
              <a:buNone/>
            </a:pPr>
            <a:r>
              <a:rPr lang="en-US" sz="1800" dirty="0">
                <a:solidFill>
                  <a:srgbClr val="FF0000"/>
                </a:solidFill>
                <a:latin typeface="Consolas" panose="020B0609020204030204" pitchFamily="49" charset="0"/>
              </a:rPr>
              <a:t>'backup compression default'</a:t>
            </a:r>
            <a:r>
              <a:rPr lang="en-US" sz="1800" dirty="0">
                <a:solidFill>
                  <a:srgbClr val="808080"/>
                </a:solidFill>
                <a:latin typeface="Consolas" panose="020B0609020204030204" pitchFamily="49" charset="0"/>
              </a:rPr>
              <a:t>,</a:t>
            </a:r>
          </a:p>
          <a:p>
            <a:pPr marL="279779" lvl="1" indent="0">
              <a:spcBef>
                <a:spcPts val="0"/>
              </a:spcBef>
              <a:buNone/>
            </a:pPr>
            <a:r>
              <a:rPr lang="de-DE" sz="1800" dirty="0">
                <a:solidFill>
                  <a:srgbClr val="FF0000"/>
                </a:solidFill>
                <a:latin typeface="Consolas" panose="020B0609020204030204" pitchFamily="49" charset="0"/>
              </a:rPr>
              <a:t>'</a:t>
            </a:r>
            <a:r>
              <a:rPr lang="de-DE" sz="1800" dirty="0" err="1">
                <a:solidFill>
                  <a:srgbClr val="FF0000"/>
                </a:solidFill>
                <a:latin typeface="Consolas" panose="020B0609020204030204" pitchFamily="49" charset="0"/>
              </a:rPr>
              <a:t>clr</a:t>
            </a:r>
            <a:r>
              <a:rPr lang="de-DE" sz="1800" dirty="0">
                <a:solidFill>
                  <a:srgbClr val="FF0000"/>
                </a:solidFill>
                <a:latin typeface="Consolas" panose="020B0609020204030204" pitchFamily="49" charset="0"/>
              </a:rPr>
              <a:t> </a:t>
            </a:r>
            <a:r>
              <a:rPr lang="de-DE" sz="1800" dirty="0" err="1">
                <a:solidFill>
                  <a:srgbClr val="FF0000"/>
                </a:solidFill>
                <a:latin typeface="Consolas" panose="020B0609020204030204" pitchFamily="49" charset="0"/>
              </a:rPr>
              <a:t>enabled</a:t>
            </a:r>
            <a:r>
              <a:rPr lang="de-DE" sz="1800" dirty="0">
                <a:solidFill>
                  <a:srgbClr val="FF0000"/>
                </a:solidFill>
                <a:latin typeface="Consolas" panose="020B0609020204030204" pitchFamily="49" charset="0"/>
              </a:rPr>
              <a:t>'</a:t>
            </a:r>
            <a:r>
              <a:rPr lang="de-DE" sz="1800" dirty="0">
                <a:solidFill>
                  <a:srgbClr val="808080"/>
                </a:solidFill>
                <a:latin typeface="Consolas" panose="020B0609020204030204" pitchFamily="49" charset="0"/>
              </a:rPr>
              <a:t>,</a:t>
            </a:r>
            <a:endParaRPr lang="en-US" sz="1800" dirty="0">
              <a:solidFill>
                <a:srgbClr val="FF0000"/>
              </a:solidFill>
              <a:latin typeface="Consolas" panose="020B0609020204030204" pitchFamily="49" charset="0"/>
            </a:endParaRPr>
          </a:p>
          <a:p>
            <a:pPr marL="279779" lvl="1" indent="0">
              <a:spcBef>
                <a:spcPts val="0"/>
              </a:spcBef>
              <a:buNone/>
            </a:pPr>
            <a:r>
              <a:rPr lang="en-US" sz="1800" dirty="0">
                <a:solidFill>
                  <a:srgbClr val="FF0000"/>
                </a:solidFill>
                <a:latin typeface="Consolas" panose="020B0609020204030204" pitchFamily="49" charset="0"/>
              </a:rPr>
              <a:t>'cost threshold for parallelism'</a:t>
            </a:r>
            <a:r>
              <a:rPr lang="en-US" sz="1800" dirty="0">
                <a:solidFill>
                  <a:srgbClr val="808080"/>
                </a:solidFill>
                <a:latin typeface="Consolas" panose="020B0609020204030204" pitchFamily="49" charset="0"/>
              </a:rPr>
              <a:t>,</a:t>
            </a:r>
            <a:endParaRPr lang="en-US" sz="1800" dirty="0">
              <a:solidFill>
                <a:prstClr val="black"/>
              </a:solidFill>
              <a:latin typeface="Consolas" panose="020B0609020204030204" pitchFamily="49" charset="0"/>
            </a:endParaRPr>
          </a:p>
          <a:p>
            <a:pPr marL="279779" lvl="1" indent="0">
              <a:spcBef>
                <a:spcPts val="0"/>
              </a:spcBef>
              <a:buNone/>
            </a:pPr>
            <a:r>
              <a:rPr lang="de-DE" sz="1800" dirty="0">
                <a:solidFill>
                  <a:srgbClr val="FF0000"/>
                </a:solidFill>
                <a:latin typeface="Consolas" panose="020B0609020204030204" pitchFamily="49" charset="0"/>
              </a:rPr>
              <a:t>'</a:t>
            </a:r>
            <a:r>
              <a:rPr lang="de-DE" sz="1800" dirty="0" err="1">
                <a:solidFill>
                  <a:srgbClr val="FF0000"/>
                </a:solidFill>
                <a:latin typeface="Consolas" panose="020B0609020204030204" pitchFamily="49" charset="0"/>
              </a:rPr>
              <a:t>fill</a:t>
            </a:r>
            <a:r>
              <a:rPr lang="de-DE" sz="1800" dirty="0">
                <a:solidFill>
                  <a:srgbClr val="FF0000"/>
                </a:solidFill>
                <a:latin typeface="Consolas" panose="020B0609020204030204" pitchFamily="49" charset="0"/>
              </a:rPr>
              <a:t> </a:t>
            </a:r>
            <a:r>
              <a:rPr lang="de-DE" sz="1800" dirty="0" err="1">
                <a:solidFill>
                  <a:srgbClr val="FF0000"/>
                </a:solidFill>
                <a:latin typeface="Consolas" panose="020B0609020204030204" pitchFamily="49" charset="0"/>
              </a:rPr>
              <a:t>factor</a:t>
            </a:r>
            <a:r>
              <a:rPr lang="de-DE" sz="1800" dirty="0">
                <a:solidFill>
                  <a:srgbClr val="FF0000"/>
                </a:solidFill>
                <a:latin typeface="Consolas" panose="020B0609020204030204" pitchFamily="49" charset="0"/>
              </a:rPr>
              <a:t> (%)'</a:t>
            </a:r>
            <a:r>
              <a:rPr lang="de-DE" sz="1800" dirty="0">
                <a:solidFill>
                  <a:srgbClr val="808080"/>
                </a:solidFill>
                <a:latin typeface="Consolas" panose="020B0609020204030204" pitchFamily="49" charset="0"/>
              </a:rPr>
              <a:t>,</a:t>
            </a:r>
            <a:endParaRPr lang="de-DE" sz="1800" dirty="0">
              <a:solidFill>
                <a:prstClr val="black"/>
              </a:solidFill>
              <a:latin typeface="Consolas" panose="020B0609020204030204" pitchFamily="49" charset="0"/>
            </a:endParaRPr>
          </a:p>
          <a:p>
            <a:pPr marL="279779" lvl="1" indent="0">
              <a:spcBef>
                <a:spcPts val="0"/>
              </a:spcBef>
              <a:buNone/>
            </a:pPr>
            <a:r>
              <a:rPr lang="en-US" sz="1800" dirty="0">
                <a:solidFill>
                  <a:srgbClr val="FF0000"/>
                </a:solidFill>
                <a:latin typeface="Consolas" panose="020B0609020204030204" pitchFamily="49" charset="0"/>
              </a:rPr>
              <a:t>'lightweight pooling'</a:t>
            </a:r>
            <a:r>
              <a:rPr lang="en-US" sz="1800" dirty="0">
                <a:solidFill>
                  <a:srgbClr val="808080"/>
                </a:solidFill>
                <a:latin typeface="Consolas" panose="020B0609020204030204" pitchFamily="49" charset="0"/>
              </a:rPr>
              <a:t>,</a:t>
            </a:r>
          </a:p>
          <a:p>
            <a:pPr marL="279779" lvl="1" indent="0">
              <a:spcBef>
                <a:spcPts val="0"/>
              </a:spcBef>
              <a:buNone/>
            </a:pPr>
            <a:r>
              <a:rPr lang="en-US" sz="1800" dirty="0">
                <a:solidFill>
                  <a:srgbClr val="FF0000"/>
                </a:solidFill>
                <a:latin typeface="Consolas" panose="020B0609020204030204" pitchFamily="49" charset="0"/>
              </a:rPr>
              <a:t>'max degree of parallelism'</a:t>
            </a:r>
            <a:r>
              <a:rPr lang="en-US" sz="1800" dirty="0">
                <a:solidFill>
                  <a:srgbClr val="808080"/>
                </a:solidFill>
                <a:latin typeface="Consolas" panose="020B0609020204030204" pitchFamily="49" charset="0"/>
              </a:rPr>
              <a:t>,</a:t>
            </a:r>
            <a:endParaRPr lang="en-US" sz="1800" dirty="0">
              <a:solidFill>
                <a:prstClr val="black"/>
              </a:solidFill>
              <a:latin typeface="Consolas" panose="020B0609020204030204" pitchFamily="49" charset="0"/>
            </a:endParaRPr>
          </a:p>
          <a:p>
            <a:pPr marL="279779" lvl="1" indent="0">
              <a:spcBef>
                <a:spcPts val="0"/>
              </a:spcBef>
              <a:buNone/>
            </a:pPr>
            <a:r>
              <a:rPr lang="en-US" sz="1800" dirty="0">
                <a:solidFill>
                  <a:srgbClr val="FF0000"/>
                </a:solidFill>
                <a:latin typeface="Consolas" panose="020B0609020204030204" pitchFamily="49" charset="0"/>
              </a:rPr>
              <a:t>'max server memory (MB)'</a:t>
            </a:r>
            <a:r>
              <a:rPr lang="en-US" sz="1800" dirty="0">
                <a:solidFill>
                  <a:srgbClr val="808080"/>
                </a:solidFill>
                <a:latin typeface="Consolas" panose="020B0609020204030204" pitchFamily="49" charset="0"/>
              </a:rPr>
              <a:t>,</a:t>
            </a:r>
          </a:p>
          <a:p>
            <a:pPr marL="279779" lvl="1" indent="0">
              <a:spcBef>
                <a:spcPts val="0"/>
              </a:spcBef>
              <a:buNone/>
            </a:pPr>
            <a:r>
              <a:rPr lang="en-US" sz="1800" dirty="0">
                <a:solidFill>
                  <a:srgbClr val="FF0000"/>
                </a:solidFill>
                <a:latin typeface="Consolas" panose="020B0609020204030204" pitchFamily="49" charset="0"/>
              </a:rPr>
              <a:t>'min server memory (MB)'</a:t>
            </a:r>
            <a:r>
              <a:rPr lang="en-US" sz="1800" dirty="0">
                <a:solidFill>
                  <a:srgbClr val="808080"/>
                </a:solidFill>
                <a:latin typeface="Consolas" panose="020B0609020204030204" pitchFamily="49" charset="0"/>
              </a:rPr>
              <a:t>,</a:t>
            </a:r>
            <a:endParaRPr lang="en-US" sz="1800" dirty="0">
              <a:solidFill>
                <a:prstClr val="black"/>
              </a:solidFill>
              <a:latin typeface="Consolas" panose="020B0609020204030204" pitchFamily="49" charset="0"/>
            </a:endParaRPr>
          </a:p>
          <a:p>
            <a:pPr marL="279779" lvl="1" indent="0">
              <a:spcBef>
                <a:spcPts val="0"/>
              </a:spcBef>
              <a:buNone/>
            </a:pPr>
            <a:r>
              <a:rPr lang="en-US" sz="1800" dirty="0">
                <a:solidFill>
                  <a:srgbClr val="FF0000"/>
                </a:solidFill>
                <a:latin typeface="Consolas" panose="020B0609020204030204" pitchFamily="49" charset="0"/>
              </a:rPr>
              <a:t>'optimize for ad hoc workloads'</a:t>
            </a:r>
            <a:r>
              <a:rPr lang="en-US" sz="1800" dirty="0">
                <a:solidFill>
                  <a:srgbClr val="808080"/>
                </a:solidFill>
                <a:latin typeface="Consolas" panose="020B0609020204030204" pitchFamily="49" charset="0"/>
              </a:rPr>
              <a:t>,</a:t>
            </a:r>
          </a:p>
          <a:p>
            <a:pPr marL="279779" lvl="1" indent="0">
              <a:spcBef>
                <a:spcPts val="0"/>
              </a:spcBef>
              <a:buNone/>
            </a:pPr>
            <a:r>
              <a:rPr lang="en-US" sz="1800" dirty="0">
                <a:solidFill>
                  <a:srgbClr val="FF0000"/>
                </a:solidFill>
                <a:latin typeface="Consolas" panose="020B0609020204030204" pitchFamily="49" charset="0"/>
              </a:rPr>
              <a:t>'priority boost'</a:t>
            </a:r>
            <a:r>
              <a:rPr lang="en-US" sz="1800" dirty="0">
                <a:solidFill>
                  <a:srgbClr val="808080"/>
                </a:solidFill>
                <a:latin typeface="Consolas" panose="020B0609020204030204" pitchFamily="49" charset="0"/>
              </a:rPr>
              <a:t>)</a:t>
            </a:r>
            <a:endParaRPr lang="en-US" sz="1800" dirty="0">
              <a:solidFill>
                <a:prstClr val="black"/>
              </a:solidFill>
              <a:latin typeface="Consolas" panose="020B0609020204030204" pitchFamily="49" charset="0"/>
            </a:endParaRPr>
          </a:p>
          <a:p>
            <a:pPr marL="0" indent="0">
              <a:spcBef>
                <a:spcPts val="0"/>
              </a:spcBef>
              <a:buNone/>
            </a:pPr>
            <a:r>
              <a:rPr lang="de-DE" sz="1800" dirty="0">
                <a:solidFill>
                  <a:srgbClr val="0000FF"/>
                </a:solidFill>
                <a:latin typeface="Consolas" panose="020B0609020204030204" pitchFamily="49" charset="0"/>
              </a:rPr>
              <a:t>ORDER</a:t>
            </a:r>
            <a:r>
              <a:rPr lang="de-DE" sz="1800" dirty="0">
                <a:solidFill>
                  <a:prstClr val="black"/>
                </a:solidFill>
                <a:latin typeface="Consolas" panose="020B0609020204030204" pitchFamily="49" charset="0"/>
              </a:rPr>
              <a:t> </a:t>
            </a:r>
            <a:r>
              <a:rPr lang="de-DE" sz="1800" dirty="0">
                <a:solidFill>
                  <a:srgbClr val="0000FF"/>
                </a:solidFill>
                <a:latin typeface="Consolas" panose="020B0609020204030204" pitchFamily="49" charset="0"/>
              </a:rPr>
              <a:t>BY</a:t>
            </a:r>
            <a:r>
              <a:rPr lang="de-DE" sz="1800" dirty="0">
                <a:solidFill>
                  <a:prstClr val="black"/>
                </a:solidFill>
                <a:latin typeface="Consolas" panose="020B0609020204030204" pitchFamily="49" charset="0"/>
              </a:rPr>
              <a:t> </a:t>
            </a:r>
            <a:r>
              <a:rPr lang="de-DE" sz="1800" dirty="0" err="1">
                <a:solidFill>
                  <a:srgbClr val="008080"/>
                </a:solidFill>
                <a:latin typeface="Consolas" panose="020B0609020204030204" pitchFamily="49" charset="0"/>
              </a:rPr>
              <a:t>name</a:t>
            </a:r>
            <a:r>
              <a:rPr lang="de-DE" sz="1800" dirty="0">
                <a:solidFill>
                  <a:prstClr val="black"/>
                </a:solidFill>
                <a:latin typeface="Consolas" panose="020B0609020204030204" pitchFamily="49" charset="0"/>
              </a:rPr>
              <a:t> </a:t>
            </a:r>
            <a:r>
              <a:rPr lang="de-DE" sz="1800" dirty="0">
                <a:solidFill>
                  <a:srgbClr val="0000FF"/>
                </a:solidFill>
                <a:latin typeface="Consolas" panose="020B0609020204030204" pitchFamily="49" charset="0"/>
              </a:rPr>
              <a:t>ASC</a:t>
            </a:r>
            <a:r>
              <a:rPr lang="de-DE" sz="1800" dirty="0">
                <a:solidFill>
                  <a:srgbClr val="808080"/>
                </a:solidFill>
                <a:latin typeface="Consolas" panose="020B0609020204030204" pitchFamily="49" charset="0"/>
              </a:rPr>
              <a:t>;</a:t>
            </a:r>
          </a:p>
          <a:p>
            <a:endParaRPr lang="de-DE" dirty="0"/>
          </a:p>
        </p:txBody>
      </p:sp>
      <p:sp>
        <p:nvSpPr>
          <p:cNvPr id="6" name="Title 5"/>
          <p:cNvSpPr>
            <a:spLocks noGrp="1"/>
          </p:cNvSpPr>
          <p:nvPr>
            <p:ph type="title"/>
          </p:nvPr>
        </p:nvSpPr>
        <p:spPr/>
        <p:txBody>
          <a:bodyPr/>
          <a:lstStyle/>
          <a:p>
            <a:r>
              <a:rPr lang="de-DE" dirty="0" err="1"/>
              <a:t>Important</a:t>
            </a:r>
            <a:r>
              <a:rPr lang="de-DE" dirty="0"/>
              <a:t> </a:t>
            </a:r>
            <a:r>
              <a:rPr lang="de-DE" dirty="0" err="1"/>
              <a:t>Configuration</a:t>
            </a:r>
            <a:r>
              <a:rPr lang="de-DE" dirty="0"/>
              <a:t> Settings</a:t>
            </a:r>
          </a:p>
        </p:txBody>
      </p:sp>
      <p:pic>
        <p:nvPicPr>
          <p:cNvPr id="4" name="Picture 3"/>
          <p:cNvPicPr>
            <a:picLocks/>
          </p:cNvPicPr>
          <p:nvPr/>
        </p:nvPicPr>
        <p:blipFill>
          <a:blip r:embed="rId3"/>
          <a:stretch>
            <a:fillRect/>
          </a:stretch>
        </p:blipFill>
        <p:spPr>
          <a:xfrm>
            <a:off x="6659999" y="2160000"/>
            <a:ext cx="4500000" cy="4050000"/>
          </a:xfrm>
          <a:prstGeom prst="rect">
            <a:avLst/>
          </a:prstGeom>
        </p:spPr>
      </p:pic>
      <p:pic>
        <p:nvPicPr>
          <p:cNvPr id="2" name="Picture 1"/>
          <p:cNvPicPr>
            <a:picLocks/>
          </p:cNvPicPr>
          <p:nvPr/>
        </p:nvPicPr>
        <p:blipFill>
          <a:blip r:embed="rId4"/>
          <a:stretch>
            <a:fillRect/>
          </a:stretch>
        </p:blipFill>
        <p:spPr>
          <a:xfrm>
            <a:off x="6660000" y="2160000"/>
            <a:ext cx="4500000" cy="4050000"/>
          </a:xfrm>
          <a:prstGeom prst="rect">
            <a:avLst/>
          </a:prstGeom>
        </p:spPr>
      </p:pic>
    </p:spTree>
    <p:extLst>
      <p:ext uri="{BB962C8B-B14F-4D97-AF65-F5344CB8AC3E}">
        <p14:creationId xmlns:p14="http://schemas.microsoft.com/office/powerpoint/2010/main" val="31533628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white">
          <a:xfrm>
            <a:off x="8640000" y="0"/>
            <a:ext cx="3796474" cy="69840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3"/>
          <p:cNvSpPr>
            <a:spLocks noGrp="1"/>
          </p:cNvSpPr>
          <p:nvPr>
            <p:ph type="body" sz="quarter" idx="10"/>
          </p:nvPr>
        </p:nvSpPr>
        <p:spPr>
          <a:xfrm>
            <a:off x="274638" y="1212849"/>
            <a:ext cx="8098653" cy="4732002"/>
          </a:xfrm>
        </p:spPr>
        <p:txBody>
          <a:bodyPr/>
          <a:lstStyle/>
          <a:p>
            <a:pPr marL="0" indent="0">
              <a:lnSpc>
                <a:spcPct val="100000"/>
              </a:lnSpc>
              <a:spcBef>
                <a:spcPts val="0"/>
              </a:spcBef>
              <a:spcAft>
                <a:spcPts val="300"/>
              </a:spcAft>
              <a:buNone/>
            </a:pPr>
            <a:r>
              <a:rPr lang="en-US" sz="1800" b="1" dirty="0">
                <a:latin typeface="+mn-lt"/>
              </a:rPr>
              <a:t>Base configuration for a dedicated SQL Server machine</a:t>
            </a:r>
          </a:p>
          <a:p>
            <a:pPr marL="342000" lvl="1" indent="0">
              <a:lnSpc>
                <a:spcPct val="100000"/>
              </a:lnSpc>
              <a:spcBef>
                <a:spcPts val="0"/>
              </a:spcBef>
              <a:spcAft>
                <a:spcPts val="300"/>
              </a:spcAft>
              <a:buNone/>
            </a:pPr>
            <a:r>
              <a:rPr lang="en-US" sz="1600" dirty="0"/>
              <a:t>OS memory = 1 GB + 1 GB for each 4 GB of RAM installed from 4-16 GB + 1 GB for each 8 GB RAM installed above 16 GB</a:t>
            </a:r>
          </a:p>
          <a:p>
            <a:pPr marL="342000" lvl="1" indent="0">
              <a:lnSpc>
                <a:spcPct val="100000"/>
              </a:lnSpc>
              <a:spcBef>
                <a:spcPts val="0"/>
              </a:spcBef>
              <a:spcAft>
                <a:spcPts val="300"/>
              </a:spcAft>
              <a:buNone/>
            </a:pPr>
            <a:r>
              <a:rPr lang="en-US" sz="1600" dirty="0"/>
              <a:t>On a 64 GB server:</a:t>
            </a:r>
          </a:p>
          <a:p>
            <a:pPr marL="617220" lvl="1">
              <a:lnSpc>
                <a:spcPct val="100000"/>
              </a:lnSpc>
              <a:spcBef>
                <a:spcPts val="0"/>
              </a:spcBef>
              <a:spcAft>
                <a:spcPts val="300"/>
              </a:spcAft>
            </a:pPr>
            <a:r>
              <a:rPr lang="en-US" sz="1600" dirty="0"/>
              <a:t>start with max server memory 54 GB</a:t>
            </a:r>
          </a:p>
          <a:p>
            <a:pPr marL="617220" lvl="1">
              <a:lnSpc>
                <a:spcPct val="100000"/>
              </a:lnSpc>
              <a:spcBef>
                <a:spcPts val="0"/>
              </a:spcBef>
              <a:spcAft>
                <a:spcPts val="300"/>
              </a:spcAft>
            </a:pPr>
            <a:r>
              <a:rPr lang="en-US" sz="1600" dirty="0"/>
              <a:t>tune higher based on monitoring the Memory\Available Mbytes performance counter</a:t>
            </a:r>
          </a:p>
          <a:p>
            <a:pPr marL="274320" lvl="1" indent="0">
              <a:lnSpc>
                <a:spcPct val="100000"/>
              </a:lnSpc>
              <a:spcBef>
                <a:spcPts val="0"/>
              </a:spcBef>
              <a:buNone/>
            </a:pPr>
            <a:endParaRPr lang="en-US" sz="1600" dirty="0"/>
          </a:p>
          <a:p>
            <a:pPr marL="0" indent="0">
              <a:lnSpc>
                <a:spcPct val="100000"/>
              </a:lnSpc>
              <a:spcBef>
                <a:spcPts val="0"/>
              </a:spcBef>
              <a:spcAft>
                <a:spcPts val="300"/>
              </a:spcAft>
              <a:buNone/>
            </a:pPr>
            <a:r>
              <a:rPr lang="en-US" sz="1800" b="1" dirty="0">
                <a:latin typeface="+mn-lt"/>
              </a:rPr>
              <a:t>More technically</a:t>
            </a:r>
          </a:p>
          <a:p>
            <a:pPr marL="342000" lvl="1" indent="0">
              <a:lnSpc>
                <a:spcPct val="100000"/>
              </a:lnSpc>
              <a:spcBef>
                <a:spcPts val="0"/>
              </a:spcBef>
              <a:spcAft>
                <a:spcPts val="300"/>
              </a:spcAft>
              <a:buNone/>
            </a:pPr>
            <a:r>
              <a:rPr lang="en-US" sz="1600" dirty="0"/>
              <a:t>SQL memory = (total system memory) – (memory for thread stack) – (OS memory) – (memory for other applications) - (memory for multipage allocations)</a:t>
            </a:r>
          </a:p>
          <a:p>
            <a:pPr lvl="1">
              <a:lnSpc>
                <a:spcPct val="100000"/>
              </a:lnSpc>
              <a:spcBef>
                <a:spcPts val="0"/>
              </a:spcBef>
              <a:spcAft>
                <a:spcPts val="300"/>
              </a:spcAft>
            </a:pPr>
            <a:r>
              <a:rPr lang="en-US" sz="1600" dirty="0"/>
              <a:t>memory for thread stack: (max worker threads) * (stack size)</a:t>
            </a:r>
          </a:p>
          <a:p>
            <a:pPr lvl="1">
              <a:lnSpc>
                <a:spcPct val="100000"/>
              </a:lnSpc>
              <a:spcBef>
                <a:spcPts val="0"/>
              </a:spcBef>
              <a:spcAft>
                <a:spcPts val="300"/>
              </a:spcAft>
            </a:pPr>
            <a:r>
              <a:rPr lang="en-US" sz="1600" dirty="0"/>
              <a:t>max worker threads: select </a:t>
            </a:r>
            <a:r>
              <a:rPr lang="en-US" sz="1600" dirty="0" err="1"/>
              <a:t>max_workers_count</a:t>
            </a:r>
            <a:r>
              <a:rPr lang="en-US" sz="1600" dirty="0"/>
              <a:t> from </a:t>
            </a:r>
            <a:r>
              <a:rPr lang="en-US" sz="1600" dirty="0" err="1"/>
              <a:t>sys.dm_os_sys_info</a:t>
            </a:r>
            <a:r>
              <a:rPr lang="en-US" sz="1600" dirty="0"/>
              <a:t>;</a:t>
            </a:r>
          </a:p>
          <a:p>
            <a:pPr lvl="1">
              <a:lnSpc>
                <a:spcPct val="100000"/>
              </a:lnSpc>
              <a:spcBef>
                <a:spcPts val="0"/>
              </a:spcBef>
              <a:spcAft>
                <a:spcPts val="300"/>
              </a:spcAft>
            </a:pPr>
            <a:r>
              <a:rPr lang="en-US" sz="1600" dirty="0"/>
              <a:t>stack size: 512KB for x86 systems, 2MB for x64 systems and 4MB for IA64 systems</a:t>
            </a:r>
          </a:p>
          <a:p>
            <a:pPr lvl="1">
              <a:lnSpc>
                <a:spcPct val="100000"/>
              </a:lnSpc>
              <a:spcBef>
                <a:spcPts val="0"/>
              </a:spcBef>
              <a:spcAft>
                <a:spcPts val="300"/>
              </a:spcAft>
            </a:pPr>
            <a:r>
              <a:rPr lang="en-US" sz="1600" dirty="0"/>
              <a:t>memory for multipage allocations: SQLCLR, linked servers, </a:t>
            </a:r>
            <a:r>
              <a:rPr lang="en-US" sz="1600" dirty="0" err="1" smtClean="0"/>
              <a:t>etc</a:t>
            </a:r>
            <a:endParaRPr lang="de-DE" sz="1600" dirty="0"/>
          </a:p>
          <a:p>
            <a:endParaRPr lang="de-DE" dirty="0">
              <a:latin typeface="+mn-lt"/>
            </a:endParaRPr>
          </a:p>
        </p:txBody>
      </p:sp>
      <p:sp>
        <p:nvSpPr>
          <p:cNvPr id="3" name="Title 2"/>
          <p:cNvSpPr>
            <a:spLocks noGrp="1"/>
          </p:cNvSpPr>
          <p:nvPr>
            <p:ph type="title"/>
          </p:nvPr>
        </p:nvSpPr>
        <p:spPr/>
        <p:txBody>
          <a:bodyPr/>
          <a:lstStyle/>
          <a:p>
            <a:r>
              <a:rPr lang="de-DE" dirty="0" smtClean="0"/>
              <a:t>Memory </a:t>
            </a:r>
            <a:r>
              <a:rPr lang="de-DE" dirty="0" err="1" smtClean="0"/>
              <a:t>Recommendations</a:t>
            </a:r>
            <a:endParaRPr lang="de-DE" dirty="0"/>
          </a:p>
        </p:txBody>
      </p:sp>
      <p:sp>
        <p:nvSpPr>
          <p:cNvPr id="6" name="Content Placeholder 6"/>
          <p:cNvSpPr txBox="1">
            <a:spLocks/>
          </p:cNvSpPr>
          <p:nvPr/>
        </p:nvSpPr>
        <p:spPr>
          <a:xfrm>
            <a:off x="8639999" y="3836640"/>
            <a:ext cx="3780000" cy="923267"/>
          </a:xfrm>
          <a:prstGeom prst="rect">
            <a:avLst/>
          </a:prstGeom>
        </p:spPr>
        <p:txBody>
          <a:bodyPr vert="horz" wrap="square" lIns="146252" tIns="91409" rIns="146252" bIns="91409"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180000" indent="0">
              <a:lnSpc>
                <a:spcPct val="100000"/>
              </a:lnSpc>
              <a:spcBef>
                <a:spcPts val="0"/>
              </a:spcBef>
              <a:buNone/>
            </a:pPr>
            <a:r>
              <a:rPr lang="de-DE" sz="1600" dirty="0" smtClean="0">
                <a:solidFill>
                  <a:schemeClr val="bg1"/>
                </a:solidFill>
              </a:rPr>
              <a:t>Reference:</a:t>
            </a:r>
          </a:p>
          <a:p>
            <a:pPr marL="180000" indent="0">
              <a:lnSpc>
                <a:spcPct val="100000"/>
              </a:lnSpc>
              <a:spcBef>
                <a:spcPts val="0"/>
              </a:spcBef>
              <a:buNone/>
            </a:pPr>
            <a:r>
              <a:rPr lang="en-US" sz="1600" dirty="0" smtClean="0">
                <a:hlinkClick r:id="rId3"/>
              </a:rPr>
              <a:t>How </a:t>
            </a:r>
            <a:r>
              <a:rPr lang="en-US" sz="1600" dirty="0">
                <a:hlinkClick r:id="rId3"/>
              </a:rPr>
              <a:t>much memory does my SQL Server need?</a:t>
            </a:r>
            <a:endParaRPr lang="en-US" sz="1600" dirty="0">
              <a:solidFill>
                <a:schemeClr val="bg1"/>
              </a:solidFill>
            </a:endParaRPr>
          </a:p>
        </p:txBody>
      </p:sp>
    </p:spTree>
    <p:extLst>
      <p:ext uri="{BB962C8B-B14F-4D97-AF65-F5344CB8AC3E}">
        <p14:creationId xmlns:p14="http://schemas.microsoft.com/office/powerpoint/2010/main" val="10362673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white">
          <a:xfrm>
            <a:off x="8640000" y="0"/>
            <a:ext cx="3796474" cy="69840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3"/>
          <p:cNvSpPr>
            <a:spLocks noGrp="1"/>
          </p:cNvSpPr>
          <p:nvPr>
            <p:ph type="body" sz="quarter" idx="10"/>
          </p:nvPr>
        </p:nvSpPr>
        <p:spPr>
          <a:xfrm>
            <a:off x="274638" y="3420000"/>
            <a:ext cx="8098653" cy="3393174"/>
          </a:xfrm>
        </p:spPr>
        <p:txBody>
          <a:bodyPr/>
          <a:lstStyle/>
          <a:p>
            <a:pPr marL="0" indent="0">
              <a:spcBef>
                <a:spcPts val="0"/>
              </a:spcBef>
              <a:spcAft>
                <a:spcPts val="300"/>
              </a:spcAft>
              <a:buNone/>
            </a:pPr>
            <a:r>
              <a:rPr lang="en-US" sz="1800" b="1" dirty="0" smtClean="0">
                <a:latin typeface="+mn-lt"/>
              </a:rPr>
              <a:t>Two </a:t>
            </a:r>
            <a:r>
              <a:rPr lang="en-US" sz="1800" b="1" dirty="0">
                <a:latin typeface="+mn-lt"/>
              </a:rPr>
              <a:t>critical I/O paths in SQL Server</a:t>
            </a:r>
          </a:p>
          <a:p>
            <a:pPr marL="274320" lvl="1" indent="0">
              <a:spcBef>
                <a:spcPts val="0"/>
              </a:spcBef>
              <a:spcAft>
                <a:spcPts val="300"/>
              </a:spcAft>
              <a:buNone/>
            </a:pPr>
            <a:r>
              <a:rPr lang="en-US" sz="1600" dirty="0"/>
              <a:t>Synchronous writing log records into the transaction log file</a:t>
            </a:r>
          </a:p>
          <a:p>
            <a:pPr marL="274320" lvl="1" indent="0">
              <a:spcBef>
                <a:spcPts val="0"/>
              </a:spcBef>
              <a:spcAft>
                <a:spcPts val="300"/>
              </a:spcAft>
              <a:buNone/>
            </a:pPr>
            <a:r>
              <a:rPr lang="en-US" sz="1600" dirty="0"/>
              <a:t>Randomly reading pages from data files into the buffer pool</a:t>
            </a:r>
          </a:p>
          <a:p>
            <a:pPr marL="0" indent="0">
              <a:spcBef>
                <a:spcPts val="0"/>
              </a:spcBef>
              <a:spcAft>
                <a:spcPts val="300"/>
              </a:spcAft>
              <a:buNone/>
            </a:pPr>
            <a:r>
              <a:rPr lang="en-US" sz="1800" b="1" dirty="0">
                <a:latin typeface="+mn-lt"/>
              </a:rPr>
              <a:t>Separate random IO (data files) from sequential IO (log files)</a:t>
            </a:r>
          </a:p>
          <a:p>
            <a:pPr marL="274320" lvl="1" indent="0">
              <a:spcBef>
                <a:spcPts val="0"/>
              </a:spcBef>
              <a:spcAft>
                <a:spcPts val="300"/>
              </a:spcAft>
              <a:buNone/>
            </a:pPr>
            <a:r>
              <a:rPr lang="en-US" sz="1600" dirty="0"/>
              <a:t>&gt;= 2 pools in the SAN</a:t>
            </a:r>
          </a:p>
          <a:p>
            <a:pPr marL="274320" lvl="1" indent="0">
              <a:spcBef>
                <a:spcPts val="0"/>
              </a:spcBef>
              <a:spcAft>
                <a:spcPts val="300"/>
              </a:spcAft>
              <a:buNone/>
            </a:pPr>
            <a:r>
              <a:rPr lang="en-US" sz="1600" dirty="0"/>
              <a:t>HBA Queue Depth </a:t>
            </a:r>
            <a:r>
              <a:rPr lang="en-US" sz="1600" dirty="0" smtClean="0"/>
              <a:t>at 64 and 128 in conjunction with SAN admin</a:t>
            </a:r>
            <a:endParaRPr lang="en-US" sz="1600" dirty="0"/>
          </a:p>
          <a:p>
            <a:pPr>
              <a:spcAft>
                <a:spcPts val="300"/>
              </a:spcAft>
            </a:pPr>
            <a:r>
              <a:rPr lang="en-US" sz="1800" b="1" dirty="0"/>
              <a:t>Format Data, Log and </a:t>
            </a:r>
            <a:r>
              <a:rPr lang="en-US" sz="1800" b="1" dirty="0" err="1"/>
              <a:t>Tempdb</a:t>
            </a:r>
            <a:r>
              <a:rPr lang="en-US" sz="1800" b="1" dirty="0"/>
              <a:t> drives with 64K Allocation Unit Size</a:t>
            </a:r>
          </a:p>
          <a:p>
            <a:pPr marL="0" indent="0">
              <a:spcBef>
                <a:spcPts val="0"/>
              </a:spcBef>
              <a:spcAft>
                <a:spcPts val="300"/>
              </a:spcAft>
              <a:buNone/>
            </a:pPr>
            <a:r>
              <a:rPr lang="en-US" sz="1800" b="1" dirty="0" smtClean="0">
                <a:latin typeface="+mn-lt"/>
              </a:rPr>
              <a:t>Choose </a:t>
            </a:r>
            <a:r>
              <a:rPr lang="en-US" sz="1800" b="1" dirty="0">
                <a:latin typeface="+mn-lt"/>
              </a:rPr>
              <a:t>the right RAID level (RAID 10)</a:t>
            </a:r>
          </a:p>
          <a:p>
            <a:pPr marL="0" indent="0">
              <a:spcBef>
                <a:spcPts val="0"/>
              </a:spcBef>
              <a:spcAft>
                <a:spcPts val="300"/>
              </a:spcAft>
              <a:buNone/>
            </a:pPr>
            <a:r>
              <a:rPr lang="de-DE" sz="1800" b="1" dirty="0" smtClean="0">
                <a:latin typeface="+mn-lt"/>
              </a:rPr>
              <a:t>The </a:t>
            </a:r>
            <a:r>
              <a:rPr lang="de-DE" sz="1800" b="1" dirty="0" err="1">
                <a:latin typeface="+mn-lt"/>
              </a:rPr>
              <a:t>number</a:t>
            </a:r>
            <a:r>
              <a:rPr lang="de-DE" sz="1800" b="1" dirty="0">
                <a:latin typeface="+mn-lt"/>
              </a:rPr>
              <a:t> </a:t>
            </a:r>
            <a:r>
              <a:rPr lang="de-DE" sz="1800" b="1" dirty="0" err="1">
                <a:latin typeface="+mn-lt"/>
              </a:rPr>
              <a:t>of</a:t>
            </a:r>
            <a:r>
              <a:rPr lang="de-DE" sz="1800" b="1" dirty="0">
                <a:latin typeface="+mn-lt"/>
              </a:rPr>
              <a:t> </a:t>
            </a:r>
            <a:r>
              <a:rPr lang="de-DE" sz="1800" b="1" dirty="0" err="1">
                <a:latin typeface="+mn-lt"/>
              </a:rPr>
              <a:t>spindles</a:t>
            </a:r>
            <a:r>
              <a:rPr lang="de-DE" sz="1800" b="1" dirty="0">
                <a:latin typeface="+mn-lt"/>
              </a:rPr>
              <a:t> in an </a:t>
            </a:r>
            <a:r>
              <a:rPr lang="de-DE" sz="1800" b="1" dirty="0" err="1">
                <a:latin typeface="+mn-lt"/>
              </a:rPr>
              <a:t>array</a:t>
            </a:r>
            <a:r>
              <a:rPr lang="de-DE" sz="1800" b="1" dirty="0">
                <a:latin typeface="+mn-lt"/>
              </a:rPr>
              <a:t> </a:t>
            </a:r>
            <a:r>
              <a:rPr lang="de-DE" sz="1800" b="1" dirty="0" err="1">
                <a:latin typeface="+mn-lt"/>
              </a:rPr>
              <a:t>is</a:t>
            </a:r>
            <a:r>
              <a:rPr lang="de-DE" sz="1800" b="1" dirty="0">
                <a:latin typeface="+mn-lt"/>
              </a:rPr>
              <a:t> </a:t>
            </a:r>
            <a:r>
              <a:rPr lang="de-DE" sz="1800" b="1" dirty="0" err="1">
                <a:latin typeface="+mn-lt"/>
              </a:rPr>
              <a:t>extremely</a:t>
            </a:r>
            <a:r>
              <a:rPr lang="de-DE" sz="1800" b="1" dirty="0">
                <a:latin typeface="+mn-lt"/>
              </a:rPr>
              <a:t> </a:t>
            </a:r>
            <a:r>
              <a:rPr lang="de-DE" sz="1800" b="1" dirty="0" err="1">
                <a:latin typeface="+mn-lt"/>
              </a:rPr>
              <a:t>important</a:t>
            </a:r>
            <a:endParaRPr lang="de-DE" sz="1800" b="1" dirty="0">
              <a:latin typeface="+mn-lt"/>
            </a:endParaRPr>
          </a:p>
          <a:p>
            <a:pPr marL="342777" lvl="1" indent="0">
              <a:spcBef>
                <a:spcPts val="0"/>
              </a:spcBef>
              <a:spcAft>
                <a:spcPts val="300"/>
              </a:spcAft>
              <a:buNone/>
            </a:pPr>
            <a:r>
              <a:rPr lang="de-DE" sz="1600" dirty="0"/>
              <a:t>A large </a:t>
            </a:r>
            <a:r>
              <a:rPr lang="de-DE" sz="1600" dirty="0" err="1"/>
              <a:t>number</a:t>
            </a:r>
            <a:r>
              <a:rPr lang="de-DE" sz="1600" dirty="0"/>
              <a:t> </a:t>
            </a:r>
            <a:r>
              <a:rPr lang="de-DE" sz="1600" dirty="0" err="1"/>
              <a:t>of</a:t>
            </a:r>
            <a:r>
              <a:rPr lang="de-DE" sz="1600" dirty="0"/>
              <a:t> </a:t>
            </a:r>
            <a:r>
              <a:rPr lang="de-DE" sz="1600" dirty="0" err="1"/>
              <a:t>smaller</a:t>
            </a:r>
            <a:r>
              <a:rPr lang="de-DE" sz="1600" dirty="0"/>
              <a:t> </a:t>
            </a:r>
            <a:r>
              <a:rPr lang="de-DE" sz="1600" dirty="0" err="1"/>
              <a:t>drives</a:t>
            </a:r>
            <a:r>
              <a:rPr lang="de-DE" sz="1600" dirty="0"/>
              <a:t> will </a:t>
            </a:r>
            <a:r>
              <a:rPr lang="de-DE" sz="1600" dirty="0" err="1"/>
              <a:t>perform</a:t>
            </a:r>
            <a:r>
              <a:rPr lang="de-DE" sz="1600" dirty="0"/>
              <a:t> </a:t>
            </a:r>
            <a:r>
              <a:rPr lang="de-DE" sz="1600" dirty="0" err="1"/>
              <a:t>much</a:t>
            </a:r>
            <a:r>
              <a:rPr lang="de-DE" sz="1600" dirty="0"/>
              <a:t> </a:t>
            </a:r>
            <a:r>
              <a:rPr lang="de-DE" sz="1600" dirty="0" err="1"/>
              <a:t>better</a:t>
            </a:r>
            <a:r>
              <a:rPr lang="de-DE" sz="1600" dirty="0"/>
              <a:t> </a:t>
            </a:r>
            <a:r>
              <a:rPr lang="de-DE" sz="1600" dirty="0" err="1"/>
              <a:t>than</a:t>
            </a:r>
            <a:r>
              <a:rPr lang="de-DE" sz="1600" dirty="0"/>
              <a:t> a </a:t>
            </a:r>
            <a:r>
              <a:rPr lang="de-DE" sz="1600" dirty="0" err="1"/>
              <a:t>small</a:t>
            </a:r>
            <a:r>
              <a:rPr lang="de-DE" sz="1600" dirty="0"/>
              <a:t> </a:t>
            </a:r>
            <a:r>
              <a:rPr lang="de-DE" sz="1600" dirty="0" err="1"/>
              <a:t>number</a:t>
            </a:r>
            <a:r>
              <a:rPr lang="de-DE" sz="1600" dirty="0"/>
              <a:t> </a:t>
            </a:r>
            <a:r>
              <a:rPr lang="de-DE" sz="1600" dirty="0" err="1"/>
              <a:t>of</a:t>
            </a:r>
            <a:r>
              <a:rPr lang="de-DE" sz="1600" dirty="0"/>
              <a:t> larger </a:t>
            </a:r>
            <a:r>
              <a:rPr lang="de-DE" sz="1600" dirty="0" err="1" smtClean="0"/>
              <a:t>drives</a:t>
            </a:r>
            <a:endParaRPr lang="de-DE" dirty="0"/>
          </a:p>
        </p:txBody>
      </p:sp>
      <p:sp>
        <p:nvSpPr>
          <p:cNvPr id="3" name="Title 2"/>
          <p:cNvSpPr>
            <a:spLocks noGrp="1"/>
          </p:cNvSpPr>
          <p:nvPr>
            <p:ph type="title"/>
          </p:nvPr>
        </p:nvSpPr>
        <p:spPr/>
        <p:txBody>
          <a:bodyPr/>
          <a:lstStyle/>
          <a:p>
            <a:r>
              <a:rPr lang="de-DE" dirty="0" smtClean="0"/>
              <a:t>Storage </a:t>
            </a:r>
            <a:r>
              <a:rPr lang="de-DE" dirty="0" err="1" smtClean="0"/>
              <a:t>Recommendations</a:t>
            </a:r>
            <a:endParaRPr lang="de-DE" dirty="0"/>
          </a:p>
        </p:txBody>
      </p:sp>
      <p:sp>
        <p:nvSpPr>
          <p:cNvPr id="6" name="Content Placeholder 6"/>
          <p:cNvSpPr txBox="1">
            <a:spLocks/>
          </p:cNvSpPr>
          <p:nvPr/>
        </p:nvSpPr>
        <p:spPr>
          <a:xfrm>
            <a:off x="8639999" y="3836640"/>
            <a:ext cx="3780000" cy="1415710"/>
          </a:xfrm>
          <a:prstGeom prst="rect">
            <a:avLst/>
          </a:prstGeom>
        </p:spPr>
        <p:txBody>
          <a:bodyPr vert="horz" wrap="square" lIns="146252" tIns="91409" rIns="146252" bIns="91409"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180000" indent="0">
              <a:lnSpc>
                <a:spcPct val="100000"/>
              </a:lnSpc>
              <a:spcBef>
                <a:spcPts val="0"/>
              </a:spcBef>
              <a:buNone/>
            </a:pPr>
            <a:r>
              <a:rPr lang="en-US" sz="1600" dirty="0" smtClean="0">
                <a:solidFill>
                  <a:schemeClr val="bg1"/>
                </a:solidFill>
              </a:rPr>
              <a:t>Grant the SQL Server service account the following privileges:</a:t>
            </a:r>
            <a:endParaRPr lang="en-US" sz="1600" dirty="0">
              <a:solidFill>
                <a:schemeClr val="bg1"/>
              </a:solidFill>
            </a:endParaRPr>
          </a:p>
          <a:p>
            <a:pPr marL="180000" indent="0">
              <a:lnSpc>
                <a:spcPct val="100000"/>
              </a:lnSpc>
              <a:spcBef>
                <a:spcPts val="0"/>
              </a:spcBef>
              <a:buNone/>
            </a:pPr>
            <a:endParaRPr lang="en-US" sz="1600" dirty="0" smtClean="0">
              <a:solidFill>
                <a:schemeClr val="bg1"/>
              </a:solidFill>
            </a:endParaRPr>
          </a:p>
          <a:p>
            <a:pPr marL="180000" indent="0">
              <a:lnSpc>
                <a:spcPct val="100000"/>
              </a:lnSpc>
              <a:spcBef>
                <a:spcPts val="0"/>
              </a:spcBef>
              <a:buNone/>
            </a:pPr>
            <a:r>
              <a:rPr lang="en-US" sz="1600" dirty="0" smtClean="0">
                <a:solidFill>
                  <a:schemeClr val="bg1"/>
                </a:solidFill>
              </a:rPr>
              <a:t>Perform Volume Maintenance Tasks</a:t>
            </a:r>
          </a:p>
          <a:p>
            <a:pPr marL="180000" indent="0">
              <a:lnSpc>
                <a:spcPct val="100000"/>
              </a:lnSpc>
              <a:spcBef>
                <a:spcPts val="0"/>
              </a:spcBef>
              <a:buNone/>
            </a:pPr>
            <a:r>
              <a:rPr lang="en-US" sz="1600" dirty="0" smtClean="0">
                <a:solidFill>
                  <a:schemeClr val="bg1"/>
                </a:solidFill>
              </a:rPr>
              <a:t>Lock Pages in Memory</a:t>
            </a:r>
            <a:endParaRPr lang="en-US" sz="1600" dirty="0">
              <a:solidFill>
                <a:schemeClr val="bg1"/>
              </a:solidFill>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0000" y="1080000"/>
            <a:ext cx="8029575" cy="2143125"/>
          </a:xfrm>
          <a:prstGeom prst="rect">
            <a:avLst/>
          </a:prstGeom>
        </p:spPr>
      </p:pic>
      <p:sp>
        <p:nvSpPr>
          <p:cNvPr id="8" name="Rectangle 7"/>
          <p:cNvSpPr/>
          <p:nvPr>
            <p:custDataLst>
              <p:tags r:id="rId1"/>
            </p:custDataLst>
          </p:nvPr>
        </p:nvSpPr>
        <p:spPr bwMode="auto">
          <a:xfrm>
            <a:off x="360000" y="3510000"/>
            <a:ext cx="7740000" cy="3240000"/>
          </a:xfrm>
          <a:prstGeom prst="rect">
            <a:avLst/>
          </a:prstGeom>
          <a:solidFill>
            <a:schemeClr val="bg1"/>
          </a:solidFill>
          <a:ln w="19050">
            <a:solidFill>
              <a:srgbClr val="FF8C00"/>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4105" tIns="47053" rIns="94105" bIns="47053" numCol="1" rtlCol="0" anchor="t" anchorCtr="0" compatLnSpc="1">
            <a:prstTxWarp prst="textNoShape">
              <a:avLst/>
            </a:prstTxWarp>
          </a:bodyPr>
          <a:lstStyle/>
          <a:p>
            <a:pPr defTabSz="940757">
              <a:spcAft>
                <a:spcPts val="600"/>
              </a:spcAft>
            </a:pPr>
            <a:r>
              <a:rPr lang="en-US" sz="2400" b="1" spc="-102" dirty="0" smtClean="0">
                <a:ln>
                  <a:solidFill>
                    <a:srgbClr val="FFFFFF">
                      <a:alpha val="0"/>
                    </a:srgbClr>
                  </a:solidFill>
                </a:ln>
                <a:solidFill>
                  <a:srgbClr val="4DC8ED"/>
                </a:solidFill>
              </a:rPr>
              <a:t>NOTE</a:t>
            </a:r>
            <a:endParaRPr lang="en-US" sz="2400" b="1" spc="-102" dirty="0">
              <a:ln>
                <a:solidFill>
                  <a:srgbClr val="FFFFFF">
                    <a:alpha val="0"/>
                  </a:srgbClr>
                </a:solidFill>
              </a:ln>
              <a:solidFill>
                <a:srgbClr val="4DC8ED"/>
              </a:solidFill>
            </a:endParaRPr>
          </a:p>
          <a:p>
            <a:pPr marL="342777" lvl="1">
              <a:lnSpc>
                <a:spcPts val="2400"/>
              </a:lnSpc>
              <a:buClr>
                <a:srgbClr val="FF8C00"/>
              </a:buClr>
              <a:buSzPct val="90000"/>
            </a:pPr>
            <a:r>
              <a:rPr lang="en-US" dirty="0" smtClean="0">
                <a:gradFill>
                  <a:gsLst>
                    <a:gs pos="1250">
                      <a:schemeClr val="tx1"/>
                    </a:gs>
                    <a:gs pos="100000">
                      <a:schemeClr val="tx1"/>
                    </a:gs>
                  </a:gsLst>
                  <a:lin ang="5400000" scaled="0"/>
                </a:gradFill>
              </a:rPr>
              <a:t>The </a:t>
            </a:r>
            <a:r>
              <a:rPr lang="en-US" dirty="0">
                <a:gradFill>
                  <a:gsLst>
                    <a:gs pos="1250">
                      <a:schemeClr val="tx1"/>
                    </a:gs>
                    <a:gs pos="100000">
                      <a:schemeClr val="tx1"/>
                    </a:gs>
                  </a:gsLst>
                  <a:lin ang="5400000" scaled="0"/>
                </a:gradFill>
              </a:rPr>
              <a:t>I/O pattern of SQL in a VM is not the same as SQL on bare metal. Hyper-V does batching of I/O and things will change</a:t>
            </a:r>
            <a:r>
              <a:rPr lang="en-US" dirty="0" smtClean="0">
                <a:gradFill>
                  <a:gsLst>
                    <a:gs pos="1250">
                      <a:schemeClr val="tx1"/>
                    </a:gs>
                    <a:gs pos="100000">
                      <a:schemeClr val="tx1"/>
                    </a:gs>
                  </a:gsLst>
                  <a:lin ang="5400000" scaled="0"/>
                </a:gradFill>
              </a:rPr>
              <a:t>.</a:t>
            </a:r>
          </a:p>
          <a:p>
            <a:pPr marL="342777" lvl="1">
              <a:lnSpc>
                <a:spcPts val="2400"/>
              </a:lnSpc>
              <a:buClr>
                <a:srgbClr val="FF8C00"/>
              </a:buClr>
              <a:buSzPct val="90000"/>
            </a:pPr>
            <a:endParaRPr lang="en-US" dirty="0" smtClean="0">
              <a:gradFill>
                <a:gsLst>
                  <a:gs pos="1250">
                    <a:schemeClr val="tx1"/>
                  </a:gs>
                  <a:gs pos="100000">
                    <a:schemeClr val="tx1"/>
                  </a:gs>
                </a:gsLst>
                <a:lin ang="5400000" scaled="0"/>
              </a:gradFill>
            </a:endParaRPr>
          </a:p>
          <a:p>
            <a:pPr marL="342777" lvl="1">
              <a:lnSpc>
                <a:spcPts val="2400"/>
              </a:lnSpc>
              <a:buClr>
                <a:srgbClr val="FF8C00"/>
              </a:buClr>
              <a:buSzPct val="90000"/>
            </a:pPr>
            <a:r>
              <a:rPr lang="en-US" dirty="0" smtClean="0">
                <a:gradFill>
                  <a:gsLst>
                    <a:gs pos="1250">
                      <a:schemeClr val="tx1"/>
                    </a:gs>
                    <a:gs pos="100000">
                      <a:schemeClr val="tx1"/>
                    </a:gs>
                  </a:gsLst>
                  <a:lin ang="5400000" scaled="0"/>
                </a:gradFill>
              </a:rPr>
              <a:t>In a </a:t>
            </a:r>
            <a:r>
              <a:rPr lang="en-US" dirty="0">
                <a:gradFill>
                  <a:gsLst>
                    <a:gs pos="1250">
                      <a:schemeClr val="tx1"/>
                    </a:gs>
                    <a:gs pos="100000">
                      <a:schemeClr val="tx1"/>
                    </a:gs>
                  </a:gsLst>
                  <a:lin ang="5400000" scaled="0"/>
                </a:gradFill>
              </a:rPr>
              <a:t>modern storage array the LUN is just a logical representation of a disk. Under the covers they have caching, </a:t>
            </a:r>
            <a:r>
              <a:rPr lang="en-US" dirty="0" err="1">
                <a:gradFill>
                  <a:gsLst>
                    <a:gs pos="1250">
                      <a:schemeClr val="tx1"/>
                    </a:gs>
                    <a:gs pos="100000">
                      <a:schemeClr val="tx1"/>
                    </a:gs>
                  </a:gsLst>
                  <a:lin ang="5400000" scaled="0"/>
                </a:gradFill>
              </a:rPr>
              <a:t>tiering</a:t>
            </a:r>
            <a:r>
              <a:rPr lang="en-US" dirty="0">
                <a:gradFill>
                  <a:gsLst>
                    <a:gs pos="1250">
                      <a:schemeClr val="tx1"/>
                    </a:gs>
                    <a:gs pos="100000">
                      <a:schemeClr val="tx1"/>
                    </a:gs>
                  </a:gsLst>
                  <a:lin ang="5400000" scaled="0"/>
                </a:gradFill>
              </a:rPr>
              <a:t> across different classes of drives, and optimizations on where the data is placed on the platter. The point is that breaking it up across multiple drives doesn’t really make sense.</a:t>
            </a:r>
          </a:p>
        </p:txBody>
      </p:sp>
    </p:spTree>
    <p:extLst>
      <p:ext uri="{BB962C8B-B14F-4D97-AF65-F5344CB8AC3E}">
        <p14:creationId xmlns:p14="http://schemas.microsoft.com/office/powerpoint/2010/main" val="3373223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49"/>
            <a:ext cx="8100000" cy="4278032"/>
          </a:xfrm>
        </p:spPr>
        <p:txBody>
          <a:bodyPr/>
          <a:lstStyle/>
          <a:p>
            <a:pPr marL="0" indent="0">
              <a:buNone/>
            </a:pPr>
            <a:r>
              <a:rPr lang="en-US" sz="2000" b="1" dirty="0">
                <a:latin typeface="+mn-lt"/>
              </a:rPr>
              <a:t>Manage data and transaction log files</a:t>
            </a:r>
          </a:p>
          <a:p>
            <a:pPr marL="342777" lvl="1" indent="0">
              <a:buNone/>
            </a:pPr>
            <a:r>
              <a:rPr lang="en-US" sz="1800" dirty="0"/>
              <a:t>Separate data and log files and isolate from everything else as </a:t>
            </a:r>
            <a:r>
              <a:rPr lang="en-US" sz="1800" dirty="0" smtClean="0"/>
              <a:t>well.</a:t>
            </a:r>
            <a:endParaRPr lang="en-US" sz="1800" dirty="0"/>
          </a:p>
          <a:p>
            <a:pPr marL="342777" lvl="1" indent="0">
              <a:buNone/>
            </a:pPr>
            <a:r>
              <a:rPr lang="en-US" sz="1800" dirty="0" err="1"/>
              <a:t>Presize</a:t>
            </a:r>
            <a:r>
              <a:rPr lang="en-US" sz="1800" dirty="0"/>
              <a:t> your data and log files and configure </a:t>
            </a:r>
            <a:r>
              <a:rPr lang="en-US" sz="1800" dirty="0" err="1"/>
              <a:t>autogrowth</a:t>
            </a:r>
            <a:r>
              <a:rPr lang="en-US" sz="1800" dirty="0"/>
              <a:t> </a:t>
            </a:r>
            <a:r>
              <a:rPr lang="en-US" sz="1800" dirty="0" smtClean="0"/>
              <a:t>correctly.</a:t>
            </a:r>
            <a:endParaRPr lang="en-US" sz="1800" dirty="0"/>
          </a:p>
          <a:p>
            <a:pPr marL="342777" lvl="1" indent="0">
              <a:buNone/>
            </a:pPr>
            <a:r>
              <a:rPr lang="en-US" sz="1800" dirty="0" smtClean="0"/>
              <a:t>Auto-shrink </a:t>
            </a:r>
            <a:r>
              <a:rPr lang="en-US" sz="1800" dirty="0"/>
              <a:t>is not enabled and shrink is not part of any maintenance </a:t>
            </a:r>
            <a:r>
              <a:rPr lang="en-US" sz="1800" dirty="0" smtClean="0"/>
              <a:t>plan.</a:t>
            </a:r>
            <a:endParaRPr lang="en-US" sz="1800" dirty="0"/>
          </a:p>
          <a:p>
            <a:pPr marL="0" indent="0">
              <a:buNone/>
            </a:pPr>
            <a:endParaRPr lang="en-US" sz="2000" b="1" dirty="0" smtClean="0">
              <a:latin typeface="+mn-lt"/>
            </a:endParaRPr>
          </a:p>
          <a:p>
            <a:pPr marL="0" indent="0">
              <a:buNone/>
            </a:pPr>
            <a:r>
              <a:rPr lang="en-US" sz="2000" b="1" dirty="0" smtClean="0">
                <a:latin typeface="+mn-lt"/>
              </a:rPr>
              <a:t>Manage </a:t>
            </a:r>
            <a:r>
              <a:rPr lang="en-US" sz="2000" b="1" dirty="0">
                <a:latin typeface="+mn-lt"/>
              </a:rPr>
              <a:t>indexes and statistics</a:t>
            </a:r>
          </a:p>
          <a:p>
            <a:pPr marL="342777" lvl="1" indent="0">
              <a:buNone/>
            </a:pPr>
            <a:r>
              <a:rPr lang="en-US" sz="1800" dirty="0"/>
              <a:t>Eliminate index </a:t>
            </a:r>
            <a:r>
              <a:rPr lang="en-US" sz="1800" dirty="0" smtClean="0"/>
              <a:t>fragmentation and ensure </a:t>
            </a:r>
            <a:r>
              <a:rPr lang="en-US" sz="1800" dirty="0"/>
              <a:t>accurate, up-to-date </a:t>
            </a:r>
            <a:r>
              <a:rPr lang="en-US" sz="1800" dirty="0" smtClean="0"/>
              <a:t>statistics.</a:t>
            </a:r>
            <a:endParaRPr lang="en-US" sz="1800" dirty="0"/>
          </a:p>
          <a:p>
            <a:pPr marL="0" indent="0">
              <a:buNone/>
            </a:pPr>
            <a:endParaRPr lang="en-US" sz="2000" b="1" dirty="0" smtClean="0">
              <a:latin typeface="+mn-lt"/>
            </a:endParaRPr>
          </a:p>
          <a:p>
            <a:pPr marL="0" indent="0">
              <a:buNone/>
            </a:pPr>
            <a:r>
              <a:rPr lang="en-US" sz="2000" b="1" dirty="0" smtClean="0">
                <a:latin typeface="+mn-lt"/>
              </a:rPr>
              <a:t>Detect </a:t>
            </a:r>
            <a:r>
              <a:rPr lang="en-US" sz="2000" b="1" dirty="0">
                <a:latin typeface="+mn-lt"/>
              </a:rPr>
              <a:t>corrupted database pages</a:t>
            </a:r>
          </a:p>
          <a:p>
            <a:pPr marL="342777" lvl="1" indent="0">
              <a:buNone/>
            </a:pPr>
            <a:r>
              <a:rPr lang="en-US" sz="1800" dirty="0"/>
              <a:t>Run a </a:t>
            </a:r>
            <a:r>
              <a:rPr lang="en-US" sz="1800" dirty="0">
                <a:solidFill>
                  <a:srgbClr val="0000FF"/>
                </a:solidFill>
              </a:rPr>
              <a:t>DBCC</a:t>
            </a:r>
            <a:r>
              <a:rPr lang="en-US" sz="1800" dirty="0">
                <a:solidFill>
                  <a:prstClr val="black"/>
                </a:solidFill>
              </a:rPr>
              <a:t> </a:t>
            </a:r>
            <a:r>
              <a:rPr lang="en-US" sz="1800" dirty="0">
                <a:solidFill>
                  <a:srgbClr val="008080"/>
                </a:solidFill>
              </a:rPr>
              <a:t>CHECKDB </a:t>
            </a:r>
            <a:r>
              <a:rPr lang="en-US" sz="1800" dirty="0">
                <a:solidFill>
                  <a:srgbClr val="808080"/>
                </a:solidFill>
              </a:rPr>
              <a:t>(</a:t>
            </a:r>
            <a:r>
              <a:rPr lang="en-US" sz="1800" dirty="0" err="1">
                <a:solidFill>
                  <a:srgbClr val="FF0000"/>
                </a:solidFill>
              </a:rPr>
              <a:t>N'database_name</a:t>
            </a:r>
            <a:r>
              <a:rPr lang="en-US" sz="1800" dirty="0">
                <a:solidFill>
                  <a:srgbClr val="FF0000"/>
                </a:solidFill>
              </a:rPr>
              <a:t>'</a:t>
            </a:r>
            <a:r>
              <a:rPr lang="en-US" sz="1800" dirty="0">
                <a:solidFill>
                  <a:srgbClr val="808080"/>
                </a:solidFill>
              </a:rPr>
              <a:t>)</a:t>
            </a:r>
            <a:r>
              <a:rPr lang="en-US" sz="1800" dirty="0">
                <a:solidFill>
                  <a:prstClr val="black"/>
                </a:solidFill>
              </a:rPr>
              <a:t> </a:t>
            </a:r>
            <a:r>
              <a:rPr lang="en-US" sz="1800" dirty="0">
                <a:solidFill>
                  <a:srgbClr val="0000FF"/>
                </a:solidFill>
              </a:rPr>
              <a:t>WITH</a:t>
            </a:r>
            <a:r>
              <a:rPr lang="en-US" sz="1800" dirty="0">
                <a:solidFill>
                  <a:prstClr val="black"/>
                </a:solidFill>
              </a:rPr>
              <a:t> </a:t>
            </a:r>
            <a:r>
              <a:rPr lang="en-US" sz="1800" dirty="0">
                <a:solidFill>
                  <a:srgbClr val="0000FF"/>
                </a:solidFill>
              </a:rPr>
              <a:t>NO_INFOMSGS</a:t>
            </a:r>
            <a:r>
              <a:rPr lang="en-US" sz="1800" dirty="0">
                <a:solidFill>
                  <a:srgbClr val="808080"/>
                </a:solidFill>
              </a:rPr>
              <a:t>; </a:t>
            </a:r>
            <a:r>
              <a:rPr lang="en-US" sz="1800" dirty="0"/>
              <a:t>as often as you </a:t>
            </a:r>
            <a:r>
              <a:rPr lang="en-US" sz="1800" dirty="0" smtClean="0"/>
              <a:t>can, at least once a week or when you take </a:t>
            </a:r>
            <a:r>
              <a:rPr lang="en-US" sz="1800" dirty="0"/>
              <a:t>a full database backup.</a:t>
            </a:r>
          </a:p>
          <a:p>
            <a:pPr marL="0" indent="0">
              <a:buNone/>
            </a:pPr>
            <a:endParaRPr lang="en-US" sz="2000" b="1" dirty="0" smtClean="0">
              <a:latin typeface="+mn-lt"/>
            </a:endParaRPr>
          </a:p>
          <a:p>
            <a:pPr marL="0" indent="0">
              <a:buNone/>
            </a:pPr>
            <a:r>
              <a:rPr lang="en-US" sz="2000" b="1" dirty="0" smtClean="0">
                <a:latin typeface="+mn-lt"/>
              </a:rPr>
              <a:t>Plan </a:t>
            </a:r>
            <a:r>
              <a:rPr lang="en-US" sz="2000" b="1" dirty="0">
                <a:latin typeface="+mn-lt"/>
              </a:rPr>
              <a:t>an effective restore strategy</a:t>
            </a:r>
          </a:p>
          <a:p>
            <a:pPr marL="342777" lvl="1" indent="0">
              <a:buNone/>
            </a:pPr>
            <a:r>
              <a:rPr lang="en-US" sz="1800" dirty="0"/>
              <a:t>Use </a:t>
            </a:r>
            <a:r>
              <a:rPr lang="de-DE" sz="1800" dirty="0">
                <a:solidFill>
                  <a:srgbClr val="0000FF"/>
                </a:solidFill>
                <a:cs typeface="Consolas" panose="020B0609020204030204" pitchFamily="49" charset="0"/>
              </a:rPr>
              <a:t>BACKUP</a:t>
            </a:r>
            <a:r>
              <a:rPr lang="de-DE" sz="1800" dirty="0">
                <a:solidFill>
                  <a:prstClr val="black"/>
                </a:solidFill>
                <a:cs typeface="Consolas" panose="020B0609020204030204" pitchFamily="49" charset="0"/>
              </a:rPr>
              <a:t> </a:t>
            </a:r>
            <a:r>
              <a:rPr lang="de-DE" sz="1800" dirty="0">
                <a:solidFill>
                  <a:srgbClr val="0000FF"/>
                </a:solidFill>
                <a:cs typeface="Consolas" panose="020B0609020204030204" pitchFamily="49" charset="0"/>
              </a:rPr>
              <a:t>WITH</a:t>
            </a:r>
            <a:r>
              <a:rPr lang="de-DE" sz="1800" dirty="0">
                <a:solidFill>
                  <a:prstClr val="black"/>
                </a:solidFill>
                <a:cs typeface="Consolas" panose="020B0609020204030204" pitchFamily="49" charset="0"/>
              </a:rPr>
              <a:t> </a:t>
            </a:r>
            <a:r>
              <a:rPr lang="de-DE" sz="1800" dirty="0">
                <a:solidFill>
                  <a:srgbClr val="FF00FF"/>
                </a:solidFill>
                <a:cs typeface="Consolas" panose="020B0609020204030204" pitchFamily="49" charset="0"/>
              </a:rPr>
              <a:t>CHECKSUM</a:t>
            </a:r>
            <a:r>
              <a:rPr lang="de-DE" sz="1800" dirty="0"/>
              <a:t> </a:t>
            </a:r>
            <a:r>
              <a:rPr lang="de-DE" sz="1800" dirty="0" err="1"/>
              <a:t>and</a:t>
            </a:r>
            <a:r>
              <a:rPr lang="de-DE" sz="1800" dirty="0"/>
              <a:t> c</a:t>
            </a:r>
            <a:r>
              <a:rPr lang="en-US" sz="1800" dirty="0" err="1"/>
              <a:t>lear</a:t>
            </a:r>
            <a:r>
              <a:rPr lang="en-US" sz="1800" dirty="0"/>
              <a:t> the backup </a:t>
            </a:r>
            <a:r>
              <a:rPr lang="en-US" sz="1800" dirty="0" smtClean="0"/>
              <a:t>history.</a:t>
            </a:r>
            <a:endParaRPr lang="de-DE" sz="1800" dirty="0"/>
          </a:p>
        </p:txBody>
      </p:sp>
      <p:sp>
        <p:nvSpPr>
          <p:cNvPr id="3" name="Title 2"/>
          <p:cNvSpPr>
            <a:spLocks noGrp="1"/>
          </p:cNvSpPr>
          <p:nvPr>
            <p:ph type="title"/>
          </p:nvPr>
        </p:nvSpPr>
        <p:spPr/>
        <p:txBody>
          <a:bodyPr/>
          <a:lstStyle/>
          <a:p>
            <a:r>
              <a:rPr lang="de-DE" dirty="0"/>
              <a:t>Top </a:t>
            </a:r>
            <a:r>
              <a:rPr lang="de-DE" dirty="0" err="1"/>
              <a:t>Tips</a:t>
            </a:r>
            <a:r>
              <a:rPr lang="de-DE" dirty="0"/>
              <a:t> for Database Maintenance</a:t>
            </a:r>
          </a:p>
        </p:txBody>
      </p:sp>
      <p:sp>
        <p:nvSpPr>
          <p:cNvPr id="5" name="Rectangle 4"/>
          <p:cNvSpPr/>
          <p:nvPr/>
        </p:nvSpPr>
        <p:spPr bwMode="white">
          <a:xfrm>
            <a:off x="8640000" y="0"/>
            <a:ext cx="3796474" cy="69840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Content Placeholder 6"/>
          <p:cNvSpPr txBox="1">
            <a:spLocks/>
          </p:cNvSpPr>
          <p:nvPr/>
        </p:nvSpPr>
        <p:spPr>
          <a:xfrm>
            <a:off x="8639999" y="3836640"/>
            <a:ext cx="3780000" cy="923267"/>
          </a:xfrm>
          <a:prstGeom prst="rect">
            <a:avLst/>
          </a:prstGeom>
        </p:spPr>
        <p:txBody>
          <a:bodyPr vert="horz" wrap="square" lIns="146252" tIns="91409" rIns="146252" bIns="91409"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180000" indent="0">
              <a:lnSpc>
                <a:spcPct val="100000"/>
              </a:lnSpc>
              <a:spcBef>
                <a:spcPts val="0"/>
              </a:spcBef>
              <a:buNone/>
            </a:pPr>
            <a:r>
              <a:rPr lang="de-DE" sz="1600" dirty="0" smtClean="0">
                <a:solidFill>
                  <a:schemeClr val="bg1"/>
                </a:solidFill>
              </a:rPr>
              <a:t>Reference:</a:t>
            </a:r>
          </a:p>
          <a:p>
            <a:pPr marL="180000" indent="0">
              <a:lnSpc>
                <a:spcPct val="100000"/>
              </a:lnSpc>
              <a:spcBef>
                <a:spcPts val="0"/>
              </a:spcBef>
              <a:buNone/>
            </a:pPr>
            <a:r>
              <a:rPr lang="en-US" sz="1600" dirty="0" smtClean="0">
                <a:hlinkClick r:id="rId3"/>
              </a:rPr>
              <a:t>Top Tips for Effective Database Maintenance</a:t>
            </a:r>
            <a:endParaRPr lang="en-US" sz="1600" dirty="0">
              <a:solidFill>
                <a:schemeClr val="bg1"/>
              </a:solidFill>
            </a:endParaRPr>
          </a:p>
        </p:txBody>
      </p:sp>
    </p:spTree>
    <p:extLst>
      <p:ext uri="{BB962C8B-B14F-4D97-AF65-F5344CB8AC3E}">
        <p14:creationId xmlns:p14="http://schemas.microsoft.com/office/powerpoint/2010/main" val="6195092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49"/>
            <a:ext cx="8100000" cy="5400000"/>
          </a:xfrm>
        </p:spPr>
        <p:txBody>
          <a:bodyPr/>
          <a:lstStyle/>
          <a:p>
            <a:pPr marL="0" indent="0">
              <a:buNone/>
            </a:pPr>
            <a:r>
              <a:rPr lang="en-US" sz="2000" b="1" dirty="0">
                <a:latin typeface="+mn-lt"/>
              </a:rPr>
              <a:t>Create only ONE transaction log </a:t>
            </a:r>
            <a:r>
              <a:rPr lang="en-US" sz="2000" b="1" dirty="0" smtClean="0">
                <a:latin typeface="+mn-lt"/>
              </a:rPr>
              <a:t>file</a:t>
            </a:r>
          </a:p>
          <a:p>
            <a:pPr marL="342777" lvl="1" indent="0">
              <a:buNone/>
            </a:pPr>
            <a:r>
              <a:rPr lang="en-US" sz="1800" dirty="0"/>
              <a:t>Isolate the transaction log file from the data files to avoid I/O subsystem contention </a:t>
            </a:r>
            <a:r>
              <a:rPr lang="en-US" sz="1800" dirty="0" smtClean="0"/>
              <a:t>problems; potentially </a:t>
            </a:r>
            <a:r>
              <a:rPr lang="en-US" sz="1800" dirty="0"/>
              <a:t>place the transaction log on a very fast I/O subsystem like an </a:t>
            </a:r>
            <a:r>
              <a:rPr lang="en-US" sz="1800" dirty="0" smtClean="0"/>
              <a:t>SSD.</a:t>
            </a:r>
            <a:endParaRPr lang="en-US" sz="1800" dirty="0"/>
          </a:p>
          <a:p>
            <a:pPr marL="342777" lvl="1" indent="0">
              <a:buNone/>
            </a:pPr>
            <a:r>
              <a:rPr lang="en-US" sz="1800" dirty="0" smtClean="0"/>
              <a:t>Create </a:t>
            </a:r>
            <a:r>
              <a:rPr lang="en-US" sz="1800" dirty="0"/>
              <a:t>transaction log files with a reasonable initial size and a moderate grow </a:t>
            </a:r>
            <a:r>
              <a:rPr lang="en-US" sz="1800" dirty="0" smtClean="0"/>
              <a:t>size.</a:t>
            </a:r>
            <a:endParaRPr lang="en-US" sz="1800" dirty="0"/>
          </a:p>
          <a:p>
            <a:pPr marL="0" indent="0">
              <a:buNone/>
            </a:pPr>
            <a:endParaRPr lang="en-US" sz="2000" b="1" dirty="0" smtClean="0">
              <a:latin typeface="+mn-lt"/>
            </a:endParaRPr>
          </a:p>
          <a:p>
            <a:pPr marL="0" indent="0">
              <a:buNone/>
            </a:pPr>
            <a:r>
              <a:rPr lang="en-US" sz="2000" b="1" dirty="0" smtClean="0">
                <a:latin typeface="+mn-lt"/>
              </a:rPr>
              <a:t>Don't </a:t>
            </a:r>
            <a:r>
              <a:rPr lang="en-US" sz="2000" b="1" dirty="0">
                <a:latin typeface="+mn-lt"/>
              </a:rPr>
              <a:t>let </a:t>
            </a:r>
            <a:r>
              <a:rPr lang="en-US" sz="2000" b="1" dirty="0" err="1">
                <a:latin typeface="+mn-lt"/>
              </a:rPr>
              <a:t>autogrowth</a:t>
            </a:r>
            <a:r>
              <a:rPr lang="en-US" sz="2000" b="1" dirty="0">
                <a:latin typeface="+mn-lt"/>
              </a:rPr>
              <a:t> get out of control</a:t>
            </a:r>
          </a:p>
          <a:p>
            <a:pPr marL="342777" lvl="1" indent="0">
              <a:buNone/>
            </a:pPr>
            <a:r>
              <a:rPr lang="en-US" sz="1800" dirty="0"/>
              <a:t>Percentages of growth can get out of control on busy systems. If you don’t know better start with 512 MB grow </a:t>
            </a:r>
            <a:r>
              <a:rPr lang="en-US" sz="1800" dirty="0" smtClean="0"/>
              <a:t>size.</a:t>
            </a:r>
            <a:endParaRPr lang="en-US" sz="1800" dirty="0"/>
          </a:p>
          <a:p>
            <a:pPr marL="0" indent="0">
              <a:buNone/>
            </a:pPr>
            <a:endParaRPr lang="en-US" sz="1800" b="1" dirty="0" smtClean="0">
              <a:latin typeface="+mn-lt"/>
            </a:endParaRPr>
          </a:p>
          <a:p>
            <a:pPr marL="0" indent="0">
              <a:buNone/>
            </a:pPr>
            <a:r>
              <a:rPr lang="en-US" sz="2000" b="1" dirty="0">
                <a:latin typeface="+mn-lt"/>
              </a:rPr>
              <a:t>Monitor the transaction log size until it reaches a steady state</a:t>
            </a:r>
          </a:p>
          <a:p>
            <a:pPr marL="0" indent="0">
              <a:buNone/>
            </a:pPr>
            <a:endParaRPr lang="en-US" sz="1800" b="1" dirty="0" smtClean="0">
              <a:latin typeface="+mn-lt"/>
            </a:endParaRPr>
          </a:p>
          <a:p>
            <a:pPr marL="0" indent="0">
              <a:buNone/>
            </a:pPr>
            <a:r>
              <a:rPr lang="en-US" sz="2000" b="1" dirty="0">
                <a:latin typeface="+mn-lt"/>
              </a:rPr>
              <a:t>Check/fix your internal fragmentation</a:t>
            </a:r>
          </a:p>
          <a:p>
            <a:pPr marL="342777" lvl="1" indent="0">
              <a:buNone/>
            </a:pPr>
            <a:r>
              <a:rPr lang="en-US" sz="1800" dirty="0"/>
              <a:t>Recommendation: #VLFs not excessive </a:t>
            </a:r>
            <a:r>
              <a:rPr lang="en-US" sz="1800" dirty="0" smtClean="0"/>
              <a:t>(many </a:t>
            </a:r>
            <a:r>
              <a:rPr lang="en-US" sz="1800" dirty="0"/>
              <a:t>hundreds or thousands); max VLF Size &lt;= 500 </a:t>
            </a:r>
            <a:r>
              <a:rPr lang="en-US" sz="1800" dirty="0" smtClean="0"/>
              <a:t>MB</a:t>
            </a:r>
          </a:p>
          <a:p>
            <a:pPr lvl="1"/>
            <a:r>
              <a:rPr lang="en-US" sz="1800" dirty="0"/>
              <a:t>#VLFs added on log growth depends on the </a:t>
            </a:r>
            <a:r>
              <a:rPr lang="en-US" sz="1800" dirty="0" smtClean="0"/>
              <a:t>actual growth of the log file:</a:t>
            </a:r>
          </a:p>
          <a:p>
            <a:pPr lvl="1"/>
            <a:r>
              <a:rPr lang="en-US" sz="1800" dirty="0" smtClean="0"/>
              <a:t>	&lt;= </a:t>
            </a:r>
            <a:r>
              <a:rPr lang="en-US" sz="1800" dirty="0"/>
              <a:t>64MB: 4 VLFs | &gt; 64MB and &lt;= 1GB: 8 VLFs | &gt; 1GB: 16 </a:t>
            </a:r>
            <a:r>
              <a:rPr lang="en-US" sz="1800" dirty="0" smtClean="0"/>
              <a:t>VLFs</a:t>
            </a:r>
            <a:endParaRPr lang="de-DE" sz="1800" dirty="0"/>
          </a:p>
        </p:txBody>
      </p:sp>
      <p:sp>
        <p:nvSpPr>
          <p:cNvPr id="3" name="Title 2"/>
          <p:cNvSpPr>
            <a:spLocks noGrp="1"/>
          </p:cNvSpPr>
          <p:nvPr>
            <p:ph type="title"/>
          </p:nvPr>
        </p:nvSpPr>
        <p:spPr/>
        <p:txBody>
          <a:bodyPr/>
          <a:lstStyle/>
          <a:p>
            <a:r>
              <a:rPr lang="en-US" dirty="0"/>
              <a:t>Top Tips for Transaction Log Management</a:t>
            </a:r>
            <a:endParaRPr lang="de-DE" dirty="0"/>
          </a:p>
        </p:txBody>
      </p:sp>
      <p:sp>
        <p:nvSpPr>
          <p:cNvPr id="5" name="Rectangle 4"/>
          <p:cNvSpPr/>
          <p:nvPr/>
        </p:nvSpPr>
        <p:spPr bwMode="white">
          <a:xfrm>
            <a:off x="8640000" y="0"/>
            <a:ext cx="3796474" cy="69840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Content Placeholder 6"/>
          <p:cNvSpPr txBox="1">
            <a:spLocks/>
          </p:cNvSpPr>
          <p:nvPr/>
        </p:nvSpPr>
        <p:spPr>
          <a:xfrm>
            <a:off x="8639999" y="2030421"/>
            <a:ext cx="3780000" cy="4567342"/>
          </a:xfrm>
          <a:prstGeom prst="rect">
            <a:avLst/>
          </a:prstGeom>
        </p:spPr>
        <p:txBody>
          <a:bodyPr vert="horz" wrap="square" lIns="146252" tIns="91409" rIns="146252" bIns="91409"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0" indent="0">
              <a:buNone/>
            </a:pPr>
            <a:r>
              <a:rPr lang="en-US" sz="1600" dirty="0">
                <a:solidFill>
                  <a:schemeClr val="bg1"/>
                </a:solidFill>
              </a:rPr>
              <a:t>Things that have the greatest impact:</a:t>
            </a:r>
          </a:p>
          <a:p>
            <a:pPr marL="342777" lvl="1" indent="0">
              <a:buNone/>
            </a:pPr>
            <a:r>
              <a:rPr lang="en-US" sz="1600" dirty="0">
                <a:solidFill>
                  <a:schemeClr val="bg1"/>
                </a:solidFill>
                <a:latin typeface="+mj-lt"/>
              </a:rPr>
              <a:t>Type of activity - OLTP or OLAP, both should be sized differently (OLAP &lt; OLTP)</a:t>
            </a:r>
          </a:p>
          <a:p>
            <a:pPr marL="342777" lvl="1" indent="0">
              <a:buNone/>
            </a:pPr>
            <a:r>
              <a:rPr lang="en-US" sz="1600" dirty="0">
                <a:solidFill>
                  <a:schemeClr val="bg1"/>
                </a:solidFill>
                <a:latin typeface="+mj-lt"/>
              </a:rPr>
              <a:t>Transaction log generation rate from the regular workload</a:t>
            </a:r>
          </a:p>
          <a:p>
            <a:pPr marL="342777" lvl="1" indent="0">
              <a:buNone/>
            </a:pPr>
            <a:r>
              <a:rPr lang="en-US" sz="1600" dirty="0">
                <a:solidFill>
                  <a:schemeClr val="bg1"/>
                </a:solidFill>
                <a:latin typeface="+mj-lt"/>
              </a:rPr>
              <a:t>Recovery model, log and data backup schedules</a:t>
            </a:r>
          </a:p>
          <a:p>
            <a:pPr marL="342777" lvl="1" indent="0">
              <a:buNone/>
            </a:pPr>
            <a:r>
              <a:rPr lang="en-US" sz="1600" dirty="0">
                <a:solidFill>
                  <a:schemeClr val="bg1"/>
                </a:solidFill>
                <a:latin typeface="+mj-lt"/>
              </a:rPr>
              <a:t>HA/DR technologies that may affect log clearing</a:t>
            </a:r>
          </a:p>
          <a:p>
            <a:pPr marL="342777" lvl="1" indent="0">
              <a:buNone/>
            </a:pPr>
            <a:r>
              <a:rPr lang="en-US" sz="1600" dirty="0">
                <a:solidFill>
                  <a:schemeClr val="bg1"/>
                </a:solidFill>
                <a:latin typeface="+mj-lt"/>
              </a:rPr>
              <a:t>The size of the largest single insert/update/delete transaction</a:t>
            </a:r>
          </a:p>
          <a:p>
            <a:pPr marL="342777" lvl="1" indent="0">
              <a:buNone/>
            </a:pPr>
            <a:r>
              <a:rPr lang="en-US" sz="1600" dirty="0">
                <a:solidFill>
                  <a:schemeClr val="bg1"/>
                </a:solidFill>
                <a:latin typeface="+mj-lt"/>
              </a:rPr>
              <a:t>The size of the largest bulk-load or index-rebuild operation</a:t>
            </a:r>
          </a:p>
          <a:p>
            <a:pPr marL="180000" indent="0">
              <a:lnSpc>
                <a:spcPct val="100000"/>
              </a:lnSpc>
              <a:spcBef>
                <a:spcPts val="0"/>
              </a:spcBef>
              <a:buNone/>
            </a:pPr>
            <a:endParaRPr lang="de-DE" sz="1600" dirty="0" smtClean="0">
              <a:solidFill>
                <a:schemeClr val="bg1"/>
              </a:solidFill>
            </a:endParaRPr>
          </a:p>
          <a:p>
            <a:pPr marL="180000" indent="0">
              <a:lnSpc>
                <a:spcPct val="100000"/>
              </a:lnSpc>
              <a:spcBef>
                <a:spcPts val="0"/>
              </a:spcBef>
              <a:buNone/>
            </a:pPr>
            <a:r>
              <a:rPr lang="de-DE" sz="1600" dirty="0" smtClean="0">
                <a:solidFill>
                  <a:schemeClr val="bg1"/>
                </a:solidFill>
              </a:rPr>
              <a:t>Reference:</a:t>
            </a:r>
          </a:p>
          <a:p>
            <a:pPr marL="180000" indent="0">
              <a:lnSpc>
                <a:spcPct val="100000"/>
              </a:lnSpc>
              <a:spcBef>
                <a:spcPts val="0"/>
              </a:spcBef>
              <a:buNone/>
            </a:pPr>
            <a:r>
              <a:rPr lang="en-US" sz="1600" dirty="0" smtClean="0">
                <a:hlinkClick r:id="rId4"/>
              </a:rPr>
              <a:t>8 Steps to Better Transaction Log Throughput</a:t>
            </a:r>
            <a:endParaRPr lang="en-US" sz="1600" dirty="0">
              <a:solidFill>
                <a:schemeClr val="bg1"/>
              </a:solidFill>
            </a:endParaRPr>
          </a:p>
        </p:txBody>
      </p:sp>
      <p:grpSp>
        <p:nvGrpSpPr>
          <p:cNvPr id="7" name="Group 6"/>
          <p:cNvGrpSpPr/>
          <p:nvPr/>
        </p:nvGrpSpPr>
        <p:grpSpPr>
          <a:xfrm>
            <a:off x="10080000" y="5670000"/>
            <a:ext cx="2070000" cy="990000"/>
            <a:chOff x="10080000" y="449999"/>
            <a:chExt cx="2070000" cy="990000"/>
          </a:xfrm>
        </p:grpSpPr>
        <p:sp>
          <p:nvSpPr>
            <p:cNvPr id="8" name="Rounded Rectangular Callout 7"/>
            <p:cNvSpPr/>
            <p:nvPr/>
          </p:nvSpPr>
          <p:spPr bwMode="auto">
            <a:xfrm>
              <a:off x="10080000" y="449999"/>
              <a:ext cx="2070000" cy="990000"/>
            </a:xfrm>
            <a:prstGeom prst="wedgeRoundRectCallou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DE" sz="2000" dirty="0">
                <a:gradFill>
                  <a:gsLst>
                    <a:gs pos="0">
                      <a:srgbClr val="FFFFFF"/>
                    </a:gs>
                    <a:gs pos="100000">
                      <a:srgbClr val="FFFFFF"/>
                    </a:gs>
                  </a:gsLst>
                  <a:lin ang="5400000" scaled="0"/>
                </a:gradFill>
              </a:endParaRPr>
            </a:p>
          </p:txBody>
        </p:sp>
        <p:sp>
          <p:nvSpPr>
            <p:cNvPr id="9" name="TextBox 8"/>
            <p:cNvSpPr txBox="1"/>
            <p:nvPr/>
          </p:nvSpPr>
          <p:spPr>
            <a:xfrm>
              <a:off x="10368000" y="576000"/>
              <a:ext cx="1530000" cy="720000"/>
            </a:xfrm>
            <a:prstGeom prst="rect">
              <a:avLst/>
            </a:prstGeom>
            <a:noFill/>
          </p:spPr>
          <p:txBody>
            <a:bodyPr wrap="none" lIns="182880" tIns="146304" rIns="182880" bIns="146304" rtlCol="0">
              <a:spAutoFit/>
            </a:bodyPr>
            <a:lstStyle/>
            <a:p>
              <a:pPr algn="ctr">
                <a:lnSpc>
                  <a:spcPct val="90000"/>
                </a:lnSpc>
              </a:pPr>
              <a:r>
                <a:rPr lang="de-DE" sz="3200" b="1" dirty="0" smtClean="0">
                  <a:solidFill>
                    <a:schemeClr val="bg1"/>
                  </a:solidFill>
                </a:rPr>
                <a:t>Demo</a:t>
              </a:r>
            </a:p>
          </p:txBody>
        </p:sp>
      </p:grpSp>
      <p:sp>
        <p:nvSpPr>
          <p:cNvPr id="12" name="Rectangle 11"/>
          <p:cNvSpPr/>
          <p:nvPr>
            <p:custDataLst>
              <p:tags r:id="rId1"/>
            </p:custDataLst>
          </p:nvPr>
        </p:nvSpPr>
        <p:spPr bwMode="auto">
          <a:xfrm>
            <a:off x="360000" y="1260000"/>
            <a:ext cx="7740000" cy="3690000"/>
          </a:xfrm>
          <a:prstGeom prst="rect">
            <a:avLst/>
          </a:prstGeom>
          <a:solidFill>
            <a:schemeClr val="bg1"/>
          </a:solidFill>
          <a:ln w="19050">
            <a:solidFill>
              <a:srgbClr val="FF8C00"/>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4105" tIns="47053" rIns="94105" bIns="47053" numCol="1" rtlCol="0" anchor="t" anchorCtr="0" compatLnSpc="1">
            <a:prstTxWarp prst="textNoShape">
              <a:avLst/>
            </a:prstTxWarp>
          </a:bodyPr>
          <a:lstStyle/>
          <a:p>
            <a:pPr>
              <a:spcBef>
                <a:spcPts val="0"/>
              </a:spcBef>
              <a:spcAft>
                <a:spcPts val="300"/>
              </a:spcAft>
            </a:pPr>
            <a:r>
              <a:rPr lang="en-US" sz="2000" b="1" dirty="0" smtClean="0">
                <a:solidFill>
                  <a:schemeClr val="tx1"/>
                </a:solidFill>
              </a:rPr>
              <a:t>Provision the transaction </a:t>
            </a:r>
            <a:r>
              <a:rPr lang="en-US" sz="2000" b="1" dirty="0">
                <a:solidFill>
                  <a:schemeClr val="tx1"/>
                </a:solidFill>
              </a:rPr>
              <a:t>log file </a:t>
            </a:r>
            <a:r>
              <a:rPr lang="en-US" sz="2000" b="1" dirty="0" smtClean="0">
                <a:solidFill>
                  <a:schemeClr val="tx1"/>
                </a:solidFill>
              </a:rPr>
              <a:t>with a </a:t>
            </a:r>
            <a:r>
              <a:rPr lang="en-US" sz="2000" b="1" dirty="0">
                <a:solidFill>
                  <a:schemeClr val="tx1"/>
                </a:solidFill>
              </a:rPr>
              <a:t>more appropriate size in one or more </a:t>
            </a:r>
            <a:r>
              <a:rPr lang="en-US" sz="2000" b="1" dirty="0" smtClean="0">
                <a:solidFill>
                  <a:schemeClr val="tx1"/>
                </a:solidFill>
              </a:rPr>
              <a:t>increments (if &gt; 8 GB) to keep the VLF sizes &lt; 500 MB:</a:t>
            </a:r>
            <a:endParaRPr lang="en-US" sz="2000" b="1" dirty="0">
              <a:solidFill>
                <a:schemeClr val="tx1"/>
              </a:solidFill>
            </a:endParaRPr>
          </a:p>
          <a:p>
            <a:pPr lvl="1"/>
            <a:r>
              <a:rPr lang="de-DE" dirty="0">
                <a:solidFill>
                  <a:srgbClr val="0000FF"/>
                </a:solidFill>
                <a:latin typeface="Consolas" panose="020B0609020204030204" pitchFamily="49" charset="0"/>
              </a:rPr>
              <a:t>ALTER</a:t>
            </a:r>
            <a:r>
              <a:rPr lang="de-DE" dirty="0">
                <a:solidFill>
                  <a:prstClr val="black"/>
                </a:solidFill>
                <a:latin typeface="Consolas" panose="020B0609020204030204" pitchFamily="49" charset="0"/>
              </a:rPr>
              <a:t> </a:t>
            </a:r>
            <a:r>
              <a:rPr lang="de-DE" dirty="0">
                <a:solidFill>
                  <a:srgbClr val="0000FF"/>
                </a:solidFill>
                <a:latin typeface="Consolas" panose="020B0609020204030204" pitchFamily="49" charset="0"/>
              </a:rPr>
              <a:t>DATABASE</a:t>
            </a:r>
            <a:r>
              <a:rPr lang="de-DE" dirty="0">
                <a:solidFill>
                  <a:prstClr val="black"/>
                </a:solidFill>
                <a:latin typeface="Consolas" panose="020B0609020204030204" pitchFamily="49" charset="0"/>
              </a:rPr>
              <a:t> </a:t>
            </a:r>
            <a:r>
              <a:rPr lang="de-DE" dirty="0" err="1">
                <a:solidFill>
                  <a:prstClr val="black"/>
                </a:solidFill>
                <a:latin typeface="Consolas" panose="020B0609020204030204" pitchFamily="49" charset="0"/>
              </a:rPr>
              <a:t>AdventureWorks</a:t>
            </a:r>
            <a:endParaRPr lang="de-DE" dirty="0">
              <a:solidFill>
                <a:prstClr val="black"/>
              </a:solidFill>
              <a:latin typeface="Consolas" panose="020B0609020204030204" pitchFamily="49" charset="0"/>
            </a:endParaRPr>
          </a:p>
          <a:p>
            <a:pPr lvl="1"/>
            <a:r>
              <a:rPr lang="de-DE" dirty="0">
                <a:solidFill>
                  <a:srgbClr val="0000FF"/>
                </a:solidFill>
                <a:latin typeface="Consolas" panose="020B0609020204030204" pitchFamily="49" charset="0"/>
              </a:rPr>
              <a:t>MODIFY</a:t>
            </a:r>
            <a:r>
              <a:rPr lang="de-DE" dirty="0">
                <a:solidFill>
                  <a:prstClr val="black"/>
                </a:solidFill>
                <a:latin typeface="Consolas" panose="020B0609020204030204" pitchFamily="49" charset="0"/>
              </a:rPr>
              <a:t> </a:t>
            </a:r>
            <a:r>
              <a:rPr lang="de-DE" dirty="0">
                <a:solidFill>
                  <a:srgbClr val="0000FF"/>
                </a:solidFill>
                <a:latin typeface="Consolas" panose="020B0609020204030204" pitchFamily="49" charset="0"/>
              </a:rPr>
              <a:t>FILE </a:t>
            </a:r>
            <a:r>
              <a:rPr lang="de-DE" dirty="0" smtClean="0">
                <a:solidFill>
                  <a:srgbClr val="808080"/>
                </a:solidFill>
                <a:latin typeface="Consolas" panose="020B0609020204030204" pitchFamily="49" charset="0"/>
              </a:rPr>
              <a:t>(</a:t>
            </a:r>
            <a:r>
              <a:rPr lang="de-DE" dirty="0" smtClean="0">
                <a:solidFill>
                  <a:prstClr val="black"/>
                </a:solidFill>
                <a:latin typeface="Consolas" panose="020B0609020204030204" pitchFamily="49" charset="0"/>
              </a:rPr>
              <a:t>NAME </a:t>
            </a:r>
            <a:r>
              <a:rPr lang="de-DE" dirty="0">
                <a:solidFill>
                  <a:srgbClr val="808080"/>
                </a:solidFill>
                <a:latin typeface="Consolas" panose="020B0609020204030204" pitchFamily="49" charset="0"/>
              </a:rPr>
              <a:t>=</a:t>
            </a:r>
            <a:r>
              <a:rPr lang="de-DE" dirty="0">
                <a:solidFill>
                  <a:prstClr val="black"/>
                </a:solidFill>
                <a:latin typeface="Consolas" panose="020B0609020204030204" pitchFamily="49" charset="0"/>
              </a:rPr>
              <a:t> </a:t>
            </a:r>
            <a:r>
              <a:rPr lang="de-DE" dirty="0" err="1">
                <a:solidFill>
                  <a:srgbClr val="FF0000"/>
                </a:solidFill>
                <a:latin typeface="Consolas" panose="020B0609020204030204" pitchFamily="49" charset="0"/>
              </a:rPr>
              <a:t>N'AdventureWorks_log</a:t>
            </a:r>
            <a:r>
              <a:rPr lang="de-DE" dirty="0">
                <a:solidFill>
                  <a:srgbClr val="FF0000"/>
                </a:solidFill>
                <a:latin typeface="Consolas" panose="020B0609020204030204" pitchFamily="49" charset="0"/>
              </a:rPr>
              <a:t>'</a:t>
            </a:r>
            <a:r>
              <a:rPr lang="de-DE" dirty="0">
                <a:solidFill>
                  <a:srgbClr val="808080"/>
                </a:solidFill>
                <a:latin typeface="Consolas" panose="020B0609020204030204" pitchFamily="49" charset="0"/>
              </a:rPr>
              <a:t>,</a:t>
            </a:r>
            <a:r>
              <a:rPr lang="de-DE" dirty="0">
                <a:solidFill>
                  <a:prstClr val="black"/>
                </a:solidFill>
                <a:latin typeface="Consolas" panose="020B0609020204030204" pitchFamily="49" charset="0"/>
              </a:rPr>
              <a:t> </a:t>
            </a:r>
          </a:p>
          <a:p>
            <a:pPr lvl="1">
              <a:spcAft>
                <a:spcPts val="600"/>
              </a:spcAft>
            </a:pPr>
            <a:r>
              <a:rPr lang="de-DE" dirty="0">
                <a:solidFill>
                  <a:prstClr val="black"/>
                </a:solidFill>
                <a:latin typeface="Consolas" panose="020B0609020204030204" pitchFamily="49" charset="0"/>
              </a:rPr>
              <a:t>    SIZE </a:t>
            </a:r>
            <a:r>
              <a:rPr lang="de-DE" dirty="0">
                <a:solidFill>
                  <a:srgbClr val="808080"/>
                </a:solidFill>
                <a:latin typeface="Consolas" panose="020B0609020204030204" pitchFamily="49" charset="0"/>
              </a:rPr>
              <a:t>=</a:t>
            </a:r>
            <a:r>
              <a:rPr lang="de-DE" dirty="0">
                <a:solidFill>
                  <a:prstClr val="black"/>
                </a:solidFill>
                <a:latin typeface="Consolas" panose="020B0609020204030204" pitchFamily="49" charset="0"/>
              </a:rPr>
              <a:t> 8GB</a:t>
            </a:r>
            <a:r>
              <a:rPr lang="de-DE" dirty="0" smtClean="0">
                <a:solidFill>
                  <a:srgbClr val="808080"/>
                </a:solidFill>
                <a:latin typeface="Consolas" panose="020B0609020204030204" pitchFamily="49" charset="0"/>
              </a:rPr>
              <a:t>);</a:t>
            </a:r>
          </a:p>
          <a:p>
            <a:pPr lvl="1"/>
            <a:r>
              <a:rPr lang="de-DE" dirty="0">
                <a:solidFill>
                  <a:srgbClr val="0000FF"/>
                </a:solidFill>
                <a:latin typeface="Consolas" panose="020B0609020204030204" pitchFamily="49" charset="0"/>
              </a:rPr>
              <a:t>ALTER</a:t>
            </a:r>
            <a:r>
              <a:rPr lang="de-DE" dirty="0">
                <a:solidFill>
                  <a:prstClr val="black"/>
                </a:solidFill>
                <a:latin typeface="Consolas" panose="020B0609020204030204" pitchFamily="49" charset="0"/>
              </a:rPr>
              <a:t> </a:t>
            </a:r>
            <a:r>
              <a:rPr lang="de-DE" dirty="0">
                <a:solidFill>
                  <a:srgbClr val="0000FF"/>
                </a:solidFill>
                <a:latin typeface="Consolas" panose="020B0609020204030204" pitchFamily="49" charset="0"/>
              </a:rPr>
              <a:t>DATABASE</a:t>
            </a:r>
            <a:r>
              <a:rPr lang="de-DE" dirty="0">
                <a:solidFill>
                  <a:prstClr val="black"/>
                </a:solidFill>
                <a:latin typeface="Consolas" panose="020B0609020204030204" pitchFamily="49" charset="0"/>
              </a:rPr>
              <a:t> </a:t>
            </a:r>
            <a:r>
              <a:rPr lang="de-DE" dirty="0" err="1">
                <a:solidFill>
                  <a:prstClr val="black"/>
                </a:solidFill>
                <a:latin typeface="Consolas" panose="020B0609020204030204" pitchFamily="49" charset="0"/>
              </a:rPr>
              <a:t>AdventureWorks</a:t>
            </a:r>
            <a:endParaRPr lang="de-DE" dirty="0">
              <a:solidFill>
                <a:prstClr val="black"/>
              </a:solidFill>
              <a:latin typeface="Consolas" panose="020B0609020204030204" pitchFamily="49" charset="0"/>
            </a:endParaRPr>
          </a:p>
          <a:p>
            <a:pPr lvl="1"/>
            <a:r>
              <a:rPr lang="de-DE" dirty="0">
                <a:solidFill>
                  <a:srgbClr val="0000FF"/>
                </a:solidFill>
                <a:latin typeface="Consolas" panose="020B0609020204030204" pitchFamily="49" charset="0"/>
              </a:rPr>
              <a:t>MODIFY</a:t>
            </a:r>
            <a:r>
              <a:rPr lang="de-DE" dirty="0">
                <a:solidFill>
                  <a:prstClr val="black"/>
                </a:solidFill>
                <a:latin typeface="Consolas" panose="020B0609020204030204" pitchFamily="49" charset="0"/>
              </a:rPr>
              <a:t> </a:t>
            </a:r>
            <a:r>
              <a:rPr lang="de-DE" dirty="0">
                <a:solidFill>
                  <a:srgbClr val="0000FF"/>
                </a:solidFill>
                <a:latin typeface="Consolas" panose="020B0609020204030204" pitchFamily="49" charset="0"/>
              </a:rPr>
              <a:t>FILE </a:t>
            </a:r>
            <a:r>
              <a:rPr lang="de-DE" dirty="0" smtClean="0">
                <a:solidFill>
                  <a:srgbClr val="808080"/>
                </a:solidFill>
                <a:latin typeface="Consolas" panose="020B0609020204030204" pitchFamily="49" charset="0"/>
              </a:rPr>
              <a:t>(</a:t>
            </a:r>
            <a:r>
              <a:rPr lang="de-DE" dirty="0" smtClean="0">
                <a:solidFill>
                  <a:prstClr val="black"/>
                </a:solidFill>
                <a:latin typeface="Consolas" panose="020B0609020204030204" pitchFamily="49" charset="0"/>
              </a:rPr>
              <a:t>NAME </a:t>
            </a:r>
            <a:r>
              <a:rPr lang="de-DE" dirty="0">
                <a:solidFill>
                  <a:srgbClr val="808080"/>
                </a:solidFill>
                <a:latin typeface="Consolas" panose="020B0609020204030204" pitchFamily="49" charset="0"/>
              </a:rPr>
              <a:t>=</a:t>
            </a:r>
            <a:r>
              <a:rPr lang="de-DE" dirty="0">
                <a:solidFill>
                  <a:prstClr val="black"/>
                </a:solidFill>
                <a:latin typeface="Consolas" panose="020B0609020204030204" pitchFamily="49" charset="0"/>
              </a:rPr>
              <a:t> </a:t>
            </a:r>
            <a:r>
              <a:rPr lang="de-DE" dirty="0" err="1">
                <a:solidFill>
                  <a:srgbClr val="FF0000"/>
                </a:solidFill>
                <a:latin typeface="Consolas" panose="020B0609020204030204" pitchFamily="49" charset="0"/>
              </a:rPr>
              <a:t>N'AdventureWorks_log</a:t>
            </a:r>
            <a:r>
              <a:rPr lang="de-DE" dirty="0">
                <a:solidFill>
                  <a:srgbClr val="FF0000"/>
                </a:solidFill>
                <a:latin typeface="Consolas" panose="020B0609020204030204" pitchFamily="49" charset="0"/>
              </a:rPr>
              <a:t>'</a:t>
            </a:r>
            <a:r>
              <a:rPr lang="de-DE" dirty="0">
                <a:solidFill>
                  <a:srgbClr val="808080"/>
                </a:solidFill>
                <a:latin typeface="Consolas" panose="020B0609020204030204" pitchFamily="49" charset="0"/>
              </a:rPr>
              <a:t>,</a:t>
            </a:r>
            <a:r>
              <a:rPr lang="de-DE" dirty="0">
                <a:solidFill>
                  <a:prstClr val="black"/>
                </a:solidFill>
                <a:latin typeface="Consolas" panose="020B0609020204030204" pitchFamily="49" charset="0"/>
              </a:rPr>
              <a:t> </a:t>
            </a:r>
          </a:p>
          <a:p>
            <a:pPr lvl="1">
              <a:spcAft>
                <a:spcPts val="600"/>
              </a:spcAft>
            </a:pPr>
            <a:r>
              <a:rPr lang="de-DE" dirty="0" smtClean="0">
                <a:solidFill>
                  <a:prstClr val="black"/>
                </a:solidFill>
                <a:latin typeface="Consolas" panose="020B0609020204030204" pitchFamily="49" charset="0"/>
              </a:rPr>
              <a:t>    SIZE </a:t>
            </a:r>
            <a:r>
              <a:rPr lang="de-DE" dirty="0" smtClean="0">
                <a:solidFill>
                  <a:srgbClr val="808080"/>
                </a:solidFill>
                <a:latin typeface="Consolas" panose="020B0609020204030204" pitchFamily="49" charset="0"/>
              </a:rPr>
              <a:t>=</a:t>
            </a:r>
            <a:r>
              <a:rPr lang="de-DE" dirty="0" smtClean="0">
                <a:solidFill>
                  <a:prstClr val="black"/>
                </a:solidFill>
                <a:latin typeface="Consolas" panose="020B0609020204030204" pitchFamily="49" charset="0"/>
              </a:rPr>
              <a:t> 16GB</a:t>
            </a:r>
            <a:r>
              <a:rPr lang="de-DE" dirty="0" smtClean="0">
                <a:solidFill>
                  <a:srgbClr val="808080"/>
                </a:solidFill>
                <a:latin typeface="Consolas" panose="020B0609020204030204" pitchFamily="49" charset="0"/>
              </a:rPr>
              <a:t>);</a:t>
            </a:r>
          </a:p>
          <a:p>
            <a:pPr lvl="1"/>
            <a:r>
              <a:rPr lang="de-DE" dirty="0">
                <a:solidFill>
                  <a:srgbClr val="0000FF"/>
                </a:solidFill>
                <a:latin typeface="Consolas" panose="020B0609020204030204" pitchFamily="49" charset="0"/>
              </a:rPr>
              <a:t>ALTER</a:t>
            </a:r>
            <a:r>
              <a:rPr lang="de-DE" dirty="0">
                <a:solidFill>
                  <a:prstClr val="black"/>
                </a:solidFill>
                <a:latin typeface="Consolas" panose="020B0609020204030204" pitchFamily="49" charset="0"/>
              </a:rPr>
              <a:t> </a:t>
            </a:r>
            <a:r>
              <a:rPr lang="de-DE" dirty="0">
                <a:solidFill>
                  <a:srgbClr val="0000FF"/>
                </a:solidFill>
                <a:latin typeface="Consolas" panose="020B0609020204030204" pitchFamily="49" charset="0"/>
              </a:rPr>
              <a:t>DATABASE</a:t>
            </a:r>
            <a:r>
              <a:rPr lang="de-DE" dirty="0">
                <a:solidFill>
                  <a:prstClr val="black"/>
                </a:solidFill>
                <a:latin typeface="Consolas" panose="020B0609020204030204" pitchFamily="49" charset="0"/>
              </a:rPr>
              <a:t> </a:t>
            </a:r>
            <a:r>
              <a:rPr lang="de-DE" dirty="0" err="1">
                <a:solidFill>
                  <a:prstClr val="black"/>
                </a:solidFill>
                <a:latin typeface="Consolas" panose="020B0609020204030204" pitchFamily="49" charset="0"/>
              </a:rPr>
              <a:t>AdventureWorks</a:t>
            </a:r>
            <a:endParaRPr lang="de-DE" dirty="0">
              <a:solidFill>
                <a:prstClr val="black"/>
              </a:solidFill>
              <a:latin typeface="Consolas" panose="020B0609020204030204" pitchFamily="49" charset="0"/>
            </a:endParaRPr>
          </a:p>
          <a:p>
            <a:pPr lvl="1"/>
            <a:r>
              <a:rPr lang="de-DE" dirty="0">
                <a:solidFill>
                  <a:srgbClr val="0000FF"/>
                </a:solidFill>
                <a:latin typeface="Consolas" panose="020B0609020204030204" pitchFamily="49" charset="0"/>
              </a:rPr>
              <a:t>MODIFY</a:t>
            </a:r>
            <a:r>
              <a:rPr lang="de-DE" dirty="0">
                <a:solidFill>
                  <a:prstClr val="black"/>
                </a:solidFill>
                <a:latin typeface="Consolas" panose="020B0609020204030204" pitchFamily="49" charset="0"/>
              </a:rPr>
              <a:t> </a:t>
            </a:r>
            <a:r>
              <a:rPr lang="de-DE" dirty="0">
                <a:solidFill>
                  <a:srgbClr val="0000FF"/>
                </a:solidFill>
                <a:latin typeface="Consolas" panose="020B0609020204030204" pitchFamily="49" charset="0"/>
              </a:rPr>
              <a:t>FILE </a:t>
            </a:r>
            <a:r>
              <a:rPr lang="de-DE" dirty="0">
                <a:solidFill>
                  <a:srgbClr val="808080"/>
                </a:solidFill>
                <a:latin typeface="Consolas" panose="020B0609020204030204" pitchFamily="49" charset="0"/>
              </a:rPr>
              <a:t>(</a:t>
            </a:r>
            <a:r>
              <a:rPr lang="de-DE" dirty="0">
                <a:solidFill>
                  <a:prstClr val="black"/>
                </a:solidFill>
                <a:latin typeface="Consolas" panose="020B0609020204030204" pitchFamily="49" charset="0"/>
              </a:rPr>
              <a:t>NAME </a:t>
            </a:r>
            <a:r>
              <a:rPr lang="de-DE" dirty="0">
                <a:solidFill>
                  <a:srgbClr val="808080"/>
                </a:solidFill>
                <a:latin typeface="Consolas" panose="020B0609020204030204" pitchFamily="49" charset="0"/>
              </a:rPr>
              <a:t>=</a:t>
            </a:r>
            <a:r>
              <a:rPr lang="de-DE" dirty="0">
                <a:solidFill>
                  <a:prstClr val="black"/>
                </a:solidFill>
                <a:latin typeface="Consolas" panose="020B0609020204030204" pitchFamily="49" charset="0"/>
              </a:rPr>
              <a:t> </a:t>
            </a:r>
            <a:r>
              <a:rPr lang="de-DE" dirty="0" err="1">
                <a:solidFill>
                  <a:srgbClr val="FF0000"/>
                </a:solidFill>
                <a:latin typeface="Consolas" panose="020B0609020204030204" pitchFamily="49" charset="0"/>
              </a:rPr>
              <a:t>N'AdventureWorks_log</a:t>
            </a:r>
            <a:r>
              <a:rPr lang="de-DE" dirty="0">
                <a:solidFill>
                  <a:srgbClr val="FF0000"/>
                </a:solidFill>
                <a:latin typeface="Consolas" panose="020B0609020204030204" pitchFamily="49" charset="0"/>
              </a:rPr>
              <a:t>'</a:t>
            </a:r>
            <a:r>
              <a:rPr lang="de-DE" dirty="0">
                <a:solidFill>
                  <a:srgbClr val="808080"/>
                </a:solidFill>
                <a:latin typeface="Consolas" panose="020B0609020204030204" pitchFamily="49" charset="0"/>
              </a:rPr>
              <a:t>,</a:t>
            </a:r>
            <a:r>
              <a:rPr lang="de-DE" dirty="0">
                <a:solidFill>
                  <a:prstClr val="black"/>
                </a:solidFill>
                <a:latin typeface="Consolas" panose="020B0609020204030204" pitchFamily="49" charset="0"/>
              </a:rPr>
              <a:t> </a:t>
            </a:r>
          </a:p>
          <a:p>
            <a:pPr lvl="1"/>
            <a:r>
              <a:rPr lang="de-DE" dirty="0">
                <a:solidFill>
                  <a:prstClr val="black"/>
                </a:solidFill>
                <a:latin typeface="Consolas" panose="020B0609020204030204" pitchFamily="49" charset="0"/>
              </a:rPr>
              <a:t>    SIZE </a:t>
            </a:r>
            <a:r>
              <a:rPr lang="de-DE" dirty="0">
                <a:solidFill>
                  <a:srgbClr val="808080"/>
                </a:solidFill>
                <a:latin typeface="Consolas" panose="020B0609020204030204" pitchFamily="49" charset="0"/>
              </a:rPr>
              <a:t>=</a:t>
            </a:r>
            <a:r>
              <a:rPr lang="de-DE" dirty="0">
                <a:solidFill>
                  <a:prstClr val="black"/>
                </a:solidFill>
                <a:latin typeface="Consolas" panose="020B0609020204030204" pitchFamily="49" charset="0"/>
              </a:rPr>
              <a:t> </a:t>
            </a:r>
            <a:r>
              <a:rPr lang="de-DE" dirty="0" smtClean="0">
                <a:solidFill>
                  <a:prstClr val="black"/>
                </a:solidFill>
                <a:latin typeface="Consolas" panose="020B0609020204030204" pitchFamily="49" charset="0"/>
              </a:rPr>
              <a:t>24GB</a:t>
            </a:r>
            <a:r>
              <a:rPr lang="de-DE" dirty="0" smtClean="0">
                <a:solidFill>
                  <a:srgbClr val="808080"/>
                </a:solidFill>
                <a:latin typeface="Consolas" panose="020B0609020204030204" pitchFamily="49" charset="0"/>
              </a:rPr>
              <a:t>);</a:t>
            </a:r>
            <a:endParaRPr lang="de-DE" dirty="0">
              <a:solidFill>
                <a:srgbClr val="808080"/>
              </a:solidFill>
              <a:latin typeface="Consolas" panose="020B0609020204030204" pitchFamily="49" charset="0"/>
            </a:endParaRPr>
          </a:p>
        </p:txBody>
      </p:sp>
    </p:spTree>
    <p:extLst>
      <p:ext uri="{BB962C8B-B14F-4D97-AF65-F5344CB8AC3E}">
        <p14:creationId xmlns:p14="http://schemas.microsoft.com/office/powerpoint/2010/main" val="2614485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white">
          <a:xfrm>
            <a:off x="8640000" y="0"/>
            <a:ext cx="3796474" cy="69840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Content Placeholder 6"/>
          <p:cNvSpPr>
            <a:spLocks noGrp="1"/>
          </p:cNvSpPr>
          <p:nvPr>
            <p:ph type="body" sz="quarter" idx="10"/>
          </p:nvPr>
        </p:nvSpPr>
        <p:spPr>
          <a:xfrm>
            <a:off x="274638" y="1212848"/>
            <a:ext cx="8100000" cy="4985918"/>
          </a:xfrm>
          <a:prstGeom prst="rect">
            <a:avLst/>
          </a:prstGeom>
        </p:spPr>
        <p:txBody>
          <a:bodyPr/>
          <a:lstStyle/>
          <a:p>
            <a:pPr marL="342777" lvl="1" indent="0">
              <a:spcBef>
                <a:spcPts val="0"/>
              </a:spcBef>
              <a:buNone/>
            </a:pPr>
            <a:r>
              <a:rPr lang="en-US" b="1" dirty="0" smtClean="0"/>
              <a:t>There </a:t>
            </a:r>
            <a:r>
              <a:rPr lang="en-US" b="1" dirty="0"/>
              <a:t>is no formula for calculating </a:t>
            </a:r>
            <a:r>
              <a:rPr lang="en-US" b="1" dirty="0" smtClean="0"/>
              <a:t>the </a:t>
            </a:r>
            <a:r>
              <a:rPr lang="en-US" b="1" dirty="0" err="1" smtClean="0"/>
              <a:t>tempdb</a:t>
            </a:r>
            <a:r>
              <a:rPr lang="en-US" b="1" dirty="0" smtClean="0"/>
              <a:t> size</a:t>
            </a:r>
            <a:endParaRPr lang="en-US" b="1" dirty="0"/>
          </a:p>
          <a:p>
            <a:pPr marL="342777" lvl="1" indent="0">
              <a:spcBef>
                <a:spcPts val="0"/>
              </a:spcBef>
              <a:buNone/>
            </a:pPr>
            <a:endParaRPr lang="en-US" b="1" dirty="0" smtClean="0"/>
          </a:p>
          <a:p>
            <a:pPr marL="342777" lvl="1" indent="0">
              <a:spcBef>
                <a:spcPts val="0"/>
              </a:spcBef>
              <a:buNone/>
            </a:pPr>
            <a:r>
              <a:rPr lang="en-US" b="1" dirty="0" smtClean="0"/>
              <a:t>Size accordingly</a:t>
            </a:r>
          </a:p>
          <a:p>
            <a:pPr marL="571294" lvl="2" indent="0">
              <a:buNone/>
            </a:pPr>
            <a:r>
              <a:rPr lang="en-US" dirty="0" smtClean="0"/>
              <a:t>If </a:t>
            </a:r>
            <a:r>
              <a:rPr lang="en-US" dirty="0"/>
              <a:t>you don’t know better start with 2048 MB for each data file and 1024 MB grow size and with 1024 MB for the log file and grow size 512 </a:t>
            </a:r>
            <a:r>
              <a:rPr lang="en-US" dirty="0" smtClean="0"/>
              <a:t>MB.</a:t>
            </a:r>
            <a:endParaRPr lang="en-US" dirty="0"/>
          </a:p>
          <a:p>
            <a:pPr marL="342777" lvl="1" indent="0">
              <a:spcBef>
                <a:spcPts val="0"/>
              </a:spcBef>
              <a:buNone/>
            </a:pPr>
            <a:endParaRPr lang="en-US" dirty="0" smtClean="0"/>
          </a:p>
          <a:p>
            <a:pPr marL="342777" lvl="1" indent="0">
              <a:spcBef>
                <a:spcPts val="0"/>
              </a:spcBef>
              <a:buNone/>
            </a:pPr>
            <a:r>
              <a:rPr lang="en-US" b="1" dirty="0" smtClean="0"/>
              <a:t>Use </a:t>
            </a:r>
            <a:r>
              <a:rPr lang="en-US" b="1" dirty="0"/>
              <a:t>multiple data files</a:t>
            </a:r>
          </a:p>
          <a:p>
            <a:pPr marL="571294" lvl="2" indent="0">
              <a:spcBef>
                <a:spcPts val="0"/>
              </a:spcBef>
              <a:buNone/>
            </a:pPr>
            <a:r>
              <a:rPr lang="en-US" dirty="0"/>
              <a:t>&lt;= 8 cores, #files = #cores</a:t>
            </a:r>
          </a:p>
          <a:p>
            <a:pPr marL="571294" lvl="2" indent="0">
              <a:spcBef>
                <a:spcPts val="0"/>
              </a:spcBef>
              <a:buNone/>
            </a:pPr>
            <a:r>
              <a:rPr lang="en-US" dirty="0"/>
              <a:t>&gt; 8 cores, #files = 8 and increase in blocks of 4</a:t>
            </a:r>
          </a:p>
          <a:p>
            <a:pPr marL="342777" lvl="1" indent="0">
              <a:spcBef>
                <a:spcPts val="0"/>
              </a:spcBef>
              <a:buNone/>
            </a:pPr>
            <a:endParaRPr lang="en-US" dirty="0" smtClean="0"/>
          </a:p>
          <a:p>
            <a:pPr marL="342777" lvl="1" indent="0">
              <a:spcBef>
                <a:spcPts val="0"/>
              </a:spcBef>
              <a:buNone/>
            </a:pPr>
            <a:r>
              <a:rPr lang="en-US" b="1" dirty="0" smtClean="0"/>
              <a:t>Put </a:t>
            </a:r>
            <a:r>
              <a:rPr lang="en-US" b="1" dirty="0"/>
              <a:t>the </a:t>
            </a:r>
            <a:r>
              <a:rPr lang="en-US" b="1" dirty="0" err="1"/>
              <a:t>tempdb</a:t>
            </a:r>
            <a:r>
              <a:rPr lang="en-US" b="1" dirty="0"/>
              <a:t> database on a fast I/O subsystem (RAID 10) and isolate from everything </a:t>
            </a:r>
            <a:r>
              <a:rPr lang="en-US" b="1" dirty="0" smtClean="0"/>
              <a:t>else</a:t>
            </a:r>
            <a:endParaRPr lang="en-US" b="1" dirty="0"/>
          </a:p>
          <a:p>
            <a:pPr marL="342777" lvl="1" indent="0">
              <a:spcBef>
                <a:spcPts val="0"/>
              </a:spcBef>
              <a:buNone/>
            </a:pPr>
            <a:endParaRPr lang="en-US" b="1" dirty="0" smtClean="0"/>
          </a:p>
          <a:p>
            <a:pPr marL="342777" lvl="1" indent="0">
              <a:spcBef>
                <a:spcPts val="0"/>
              </a:spcBef>
              <a:buNone/>
            </a:pPr>
            <a:r>
              <a:rPr lang="en-US" b="1" dirty="0" smtClean="0"/>
              <a:t>Enable </a:t>
            </a:r>
            <a:r>
              <a:rPr lang="en-US" b="1" dirty="0"/>
              <a:t>trace flag –T1118 to remove single-page </a:t>
            </a:r>
            <a:r>
              <a:rPr lang="en-US" b="1" dirty="0" smtClean="0"/>
              <a:t>allocations</a:t>
            </a:r>
          </a:p>
          <a:p>
            <a:pPr marL="342777" lvl="1" indent="0">
              <a:spcBef>
                <a:spcPts val="0"/>
              </a:spcBef>
              <a:buNone/>
            </a:pPr>
            <a:endParaRPr lang="en-US" b="1" dirty="0" smtClean="0"/>
          </a:p>
          <a:p>
            <a:pPr marL="342777" lvl="1" indent="0">
              <a:spcBef>
                <a:spcPts val="0"/>
              </a:spcBef>
              <a:buNone/>
            </a:pPr>
            <a:r>
              <a:rPr lang="en-US" b="1" dirty="0" smtClean="0"/>
              <a:t>Monitor </a:t>
            </a:r>
            <a:r>
              <a:rPr lang="en-US" b="1" dirty="0" err="1"/>
              <a:t>tempdb</a:t>
            </a:r>
            <a:r>
              <a:rPr lang="en-US" b="1" dirty="0"/>
              <a:t> </a:t>
            </a:r>
            <a:r>
              <a:rPr lang="en-US" b="1" dirty="0" smtClean="0"/>
              <a:t>contention </a:t>
            </a:r>
            <a:r>
              <a:rPr lang="en-US" b="1" dirty="0"/>
              <a:t>with an Extended Event </a:t>
            </a:r>
            <a:r>
              <a:rPr lang="en-US" b="1" dirty="0" smtClean="0"/>
              <a:t>Session</a:t>
            </a:r>
            <a:endParaRPr lang="en-US" b="1" dirty="0"/>
          </a:p>
        </p:txBody>
      </p:sp>
      <p:sp>
        <p:nvSpPr>
          <p:cNvPr id="6" name="Title 5"/>
          <p:cNvSpPr>
            <a:spLocks noGrp="1"/>
          </p:cNvSpPr>
          <p:nvPr>
            <p:ph type="title"/>
          </p:nvPr>
        </p:nvSpPr>
        <p:spPr/>
        <p:txBody>
          <a:bodyPr/>
          <a:lstStyle/>
          <a:p>
            <a:r>
              <a:rPr lang="de-DE" dirty="0" err="1" smtClean="0"/>
              <a:t>Optimizing</a:t>
            </a:r>
            <a:r>
              <a:rPr lang="de-DE" dirty="0" smtClean="0"/>
              <a:t> </a:t>
            </a:r>
            <a:r>
              <a:rPr lang="de-DE" dirty="0" err="1" smtClean="0"/>
              <a:t>Tempdb</a:t>
            </a:r>
            <a:endParaRPr lang="de-DE" dirty="0"/>
          </a:p>
        </p:txBody>
      </p:sp>
      <p:sp>
        <p:nvSpPr>
          <p:cNvPr id="10" name="Content Placeholder 6"/>
          <p:cNvSpPr txBox="1">
            <a:spLocks/>
          </p:cNvSpPr>
          <p:nvPr/>
        </p:nvSpPr>
        <p:spPr>
          <a:xfrm>
            <a:off x="8639999" y="3836640"/>
            <a:ext cx="3780000" cy="3139258"/>
          </a:xfrm>
          <a:prstGeom prst="rect">
            <a:avLst/>
          </a:prstGeom>
        </p:spPr>
        <p:txBody>
          <a:bodyPr vert="horz" wrap="square" lIns="146252" tIns="91409" rIns="146252" bIns="91409"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180000" indent="0">
              <a:lnSpc>
                <a:spcPct val="100000"/>
              </a:lnSpc>
              <a:spcBef>
                <a:spcPts val="0"/>
              </a:spcBef>
              <a:buNone/>
            </a:pPr>
            <a:r>
              <a:rPr lang="en-US" sz="1600" dirty="0">
                <a:solidFill>
                  <a:schemeClr val="bg1"/>
                </a:solidFill>
              </a:rPr>
              <a:t>Only two trace flags should be enabled on all SQL Server </a:t>
            </a:r>
            <a:r>
              <a:rPr lang="en-US" sz="1600" dirty="0" smtClean="0">
                <a:solidFill>
                  <a:schemeClr val="bg1"/>
                </a:solidFill>
              </a:rPr>
              <a:t>instances:</a:t>
            </a:r>
            <a:endParaRPr lang="en-US" sz="1600" dirty="0">
              <a:solidFill>
                <a:schemeClr val="bg1"/>
              </a:solidFill>
            </a:endParaRPr>
          </a:p>
          <a:p>
            <a:pPr marL="180000" indent="0">
              <a:lnSpc>
                <a:spcPct val="100000"/>
              </a:lnSpc>
              <a:spcBef>
                <a:spcPts val="0"/>
              </a:spcBef>
              <a:buNone/>
            </a:pPr>
            <a:r>
              <a:rPr lang="en-US" sz="1600" dirty="0" smtClean="0">
                <a:solidFill>
                  <a:schemeClr val="bg1"/>
                </a:solidFill>
              </a:rPr>
              <a:t>TF </a:t>
            </a:r>
            <a:r>
              <a:rPr lang="en-US" sz="1600" dirty="0">
                <a:solidFill>
                  <a:schemeClr val="bg1"/>
                </a:solidFill>
              </a:rPr>
              <a:t>1118</a:t>
            </a:r>
          </a:p>
          <a:p>
            <a:pPr marL="180000" indent="0">
              <a:lnSpc>
                <a:spcPct val="100000"/>
              </a:lnSpc>
              <a:spcBef>
                <a:spcPts val="0"/>
              </a:spcBef>
              <a:buNone/>
            </a:pPr>
            <a:r>
              <a:rPr lang="en-US" sz="1600" dirty="0" smtClean="0">
                <a:solidFill>
                  <a:schemeClr val="bg1"/>
                </a:solidFill>
              </a:rPr>
              <a:t>Turns </a:t>
            </a:r>
            <a:r>
              <a:rPr lang="en-US" sz="1600" dirty="0">
                <a:solidFill>
                  <a:schemeClr val="bg1"/>
                </a:solidFill>
              </a:rPr>
              <a:t>off mixed page allocations and removes a cause of contention in </a:t>
            </a:r>
            <a:r>
              <a:rPr lang="en-US" sz="1600" dirty="0" err="1" smtClean="0">
                <a:solidFill>
                  <a:schemeClr val="bg1"/>
                </a:solidFill>
              </a:rPr>
              <a:t>tempdb</a:t>
            </a:r>
            <a:r>
              <a:rPr lang="en-US" sz="1600" dirty="0" smtClean="0">
                <a:solidFill>
                  <a:schemeClr val="bg1"/>
                </a:solidFill>
              </a:rPr>
              <a:t>.</a:t>
            </a:r>
            <a:endParaRPr lang="en-US" sz="1600" dirty="0">
              <a:solidFill>
                <a:schemeClr val="bg1"/>
              </a:solidFill>
            </a:endParaRPr>
          </a:p>
          <a:p>
            <a:pPr marL="180000" indent="0">
              <a:lnSpc>
                <a:spcPct val="100000"/>
              </a:lnSpc>
              <a:spcBef>
                <a:spcPts val="0"/>
              </a:spcBef>
              <a:buNone/>
            </a:pPr>
            <a:endParaRPr lang="en-US" sz="1600" dirty="0">
              <a:solidFill>
                <a:schemeClr val="bg1"/>
              </a:solidFill>
            </a:endParaRPr>
          </a:p>
          <a:p>
            <a:pPr marL="180000" indent="0">
              <a:lnSpc>
                <a:spcPct val="100000"/>
              </a:lnSpc>
              <a:spcBef>
                <a:spcPts val="0"/>
              </a:spcBef>
              <a:buNone/>
            </a:pPr>
            <a:r>
              <a:rPr lang="en-US" sz="1600" dirty="0">
                <a:solidFill>
                  <a:schemeClr val="bg1"/>
                </a:solidFill>
              </a:rPr>
              <a:t>TF 3226</a:t>
            </a:r>
          </a:p>
          <a:p>
            <a:pPr marL="180000" indent="0">
              <a:lnSpc>
                <a:spcPct val="100000"/>
              </a:lnSpc>
              <a:spcBef>
                <a:spcPts val="0"/>
              </a:spcBef>
              <a:buNone/>
            </a:pPr>
            <a:r>
              <a:rPr lang="en-US" sz="1600" dirty="0" smtClean="0">
                <a:solidFill>
                  <a:schemeClr val="bg1"/>
                </a:solidFill>
              </a:rPr>
              <a:t>Stops </a:t>
            </a:r>
            <a:r>
              <a:rPr lang="en-US" sz="1600" dirty="0">
                <a:solidFill>
                  <a:schemeClr val="bg1"/>
                </a:solidFill>
              </a:rPr>
              <a:t>SQL Server from printing backup success </a:t>
            </a:r>
            <a:r>
              <a:rPr lang="en-US" sz="1600" dirty="0" smtClean="0">
                <a:solidFill>
                  <a:schemeClr val="bg1"/>
                </a:solidFill>
              </a:rPr>
              <a:t>messages </a:t>
            </a:r>
            <a:r>
              <a:rPr lang="en-US" sz="1600" dirty="0">
                <a:solidFill>
                  <a:schemeClr val="bg1"/>
                </a:solidFill>
              </a:rPr>
              <a:t>in the error </a:t>
            </a:r>
            <a:r>
              <a:rPr lang="en-US" sz="1600" dirty="0" smtClean="0">
                <a:solidFill>
                  <a:schemeClr val="bg1"/>
                </a:solidFill>
              </a:rPr>
              <a:t>log.</a:t>
            </a:r>
            <a:endParaRPr lang="en-US" sz="1600" dirty="0">
              <a:solidFill>
                <a:schemeClr val="bg1"/>
              </a:solidFill>
            </a:endParaRPr>
          </a:p>
          <a:p>
            <a:pPr marL="180000" indent="0">
              <a:lnSpc>
                <a:spcPct val="100000"/>
              </a:lnSpc>
              <a:spcBef>
                <a:spcPts val="0"/>
              </a:spcBef>
              <a:buNone/>
            </a:pPr>
            <a:endParaRPr lang="de-DE" sz="1600" dirty="0">
              <a:solidFill>
                <a:schemeClr val="bg1"/>
              </a:solidFill>
            </a:endParaRPr>
          </a:p>
        </p:txBody>
      </p:sp>
      <p:grpSp>
        <p:nvGrpSpPr>
          <p:cNvPr id="16" name="Group 15"/>
          <p:cNvGrpSpPr/>
          <p:nvPr/>
        </p:nvGrpSpPr>
        <p:grpSpPr>
          <a:xfrm>
            <a:off x="10080000" y="5670000"/>
            <a:ext cx="2070000" cy="990000"/>
            <a:chOff x="10080000" y="449999"/>
            <a:chExt cx="2070000" cy="990000"/>
          </a:xfrm>
        </p:grpSpPr>
        <p:sp>
          <p:nvSpPr>
            <p:cNvPr id="17" name="Rounded Rectangular Callout 16"/>
            <p:cNvSpPr/>
            <p:nvPr/>
          </p:nvSpPr>
          <p:spPr bwMode="auto">
            <a:xfrm>
              <a:off x="10080000" y="449999"/>
              <a:ext cx="2070000" cy="990000"/>
            </a:xfrm>
            <a:prstGeom prst="wedgeRoundRectCallou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DE" sz="2000" dirty="0">
                <a:gradFill>
                  <a:gsLst>
                    <a:gs pos="0">
                      <a:srgbClr val="FFFFFF"/>
                    </a:gs>
                    <a:gs pos="100000">
                      <a:srgbClr val="FFFFFF"/>
                    </a:gs>
                  </a:gsLst>
                  <a:lin ang="5400000" scaled="0"/>
                </a:gradFill>
              </a:endParaRPr>
            </a:p>
          </p:txBody>
        </p:sp>
        <p:sp>
          <p:nvSpPr>
            <p:cNvPr id="18" name="TextBox 17"/>
            <p:cNvSpPr txBox="1"/>
            <p:nvPr/>
          </p:nvSpPr>
          <p:spPr>
            <a:xfrm>
              <a:off x="10368000" y="576000"/>
              <a:ext cx="1530000" cy="720000"/>
            </a:xfrm>
            <a:prstGeom prst="rect">
              <a:avLst/>
            </a:prstGeom>
            <a:noFill/>
          </p:spPr>
          <p:txBody>
            <a:bodyPr wrap="none" lIns="182880" tIns="146304" rIns="182880" bIns="146304" rtlCol="0">
              <a:spAutoFit/>
            </a:bodyPr>
            <a:lstStyle/>
            <a:p>
              <a:pPr algn="ctr">
                <a:lnSpc>
                  <a:spcPct val="90000"/>
                </a:lnSpc>
              </a:pPr>
              <a:r>
                <a:rPr lang="de-DE" sz="3200" b="1" dirty="0" smtClean="0">
                  <a:solidFill>
                    <a:schemeClr val="bg1"/>
                  </a:solidFill>
                </a:rPr>
                <a:t>Demo</a:t>
              </a:r>
            </a:p>
          </p:txBody>
        </p:sp>
      </p:grpSp>
    </p:spTree>
    <p:extLst>
      <p:ext uri="{BB962C8B-B14F-4D97-AF65-F5344CB8AC3E}">
        <p14:creationId xmlns:p14="http://schemas.microsoft.com/office/powerpoint/2010/main" val="6782506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smtClean="0"/>
              <a:t>Index </a:t>
            </a:r>
            <a:r>
              <a:rPr lang="de-DE" dirty="0" err="1" smtClean="0"/>
              <a:t>Fragmentation</a:t>
            </a:r>
            <a:endParaRPr lang="de-DE" dirty="0"/>
          </a:p>
        </p:txBody>
      </p:sp>
      <p:pic>
        <p:nvPicPr>
          <p:cNvPr id="5" name="Picture 2" descr="D:\cc671165_fig02_L(en-us).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000" y="1260000"/>
            <a:ext cx="7143750" cy="210502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D:\cc671165_fig03_L(en-us).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0125" y="3781225"/>
            <a:ext cx="7143750" cy="2305050"/>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6"/>
          <p:cNvSpPr txBox="1">
            <a:spLocks/>
          </p:cNvSpPr>
          <p:nvPr/>
        </p:nvSpPr>
        <p:spPr>
          <a:xfrm>
            <a:off x="3600000" y="5760000"/>
            <a:ext cx="4860000" cy="540000"/>
          </a:xfrm>
          <a:prstGeom prst="rect">
            <a:avLst/>
          </a:prstGeom>
        </p:spPr>
        <p:txBody>
          <a:bodyPr vert="horz">
            <a:noAutofit/>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Arial" pitchFamily="34" charset="0"/>
                <a:ea typeface="+mn-ea"/>
                <a:cs typeface="Arial" pitchFamily="34" charset="0"/>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Arial" pitchFamily="34" charset="0"/>
                <a:ea typeface="+mn-ea"/>
                <a:cs typeface="Arial" pitchFamily="34" charset="0"/>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Arial" pitchFamily="34" charset="0"/>
                <a:ea typeface="+mn-ea"/>
                <a:cs typeface="Arial" pitchFamily="34" charset="0"/>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Arial" pitchFamily="34" charset="0"/>
                <a:ea typeface="+mn-ea"/>
                <a:cs typeface="Arial" pitchFamily="34" charset="0"/>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Arial" pitchFamily="34" charset="0"/>
                <a:ea typeface="+mn-ea"/>
                <a:cs typeface="Arial" pitchFamily="34" charset="0"/>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marL="0" indent="0">
              <a:buNone/>
            </a:pPr>
            <a:r>
              <a:rPr lang="en-US" sz="1400" dirty="0" smtClean="0"/>
              <a:t>After </a:t>
            </a:r>
            <a:r>
              <a:rPr lang="en-US" sz="1400" dirty="0"/>
              <a:t>random inserts, updates, and </a:t>
            </a:r>
            <a:r>
              <a:rPr lang="en-US" sz="1400" dirty="0" smtClean="0"/>
              <a:t>deletes; index </a:t>
            </a:r>
            <a:r>
              <a:rPr lang="en-US" sz="1400" dirty="0"/>
              <a:t>pages showing internal and logical scan </a:t>
            </a:r>
            <a:r>
              <a:rPr lang="en-US" sz="1400" dirty="0" smtClean="0"/>
              <a:t>fragmentation</a:t>
            </a:r>
            <a:endParaRPr lang="de-DE" sz="1400" dirty="0"/>
          </a:p>
        </p:txBody>
      </p:sp>
      <p:sp>
        <p:nvSpPr>
          <p:cNvPr id="8" name="Content Placeholder 6"/>
          <p:cNvSpPr txBox="1">
            <a:spLocks/>
          </p:cNvSpPr>
          <p:nvPr/>
        </p:nvSpPr>
        <p:spPr>
          <a:xfrm>
            <a:off x="3600000" y="2970000"/>
            <a:ext cx="4860000" cy="540000"/>
          </a:xfrm>
          <a:prstGeom prst="rect">
            <a:avLst/>
          </a:prstGeom>
        </p:spPr>
        <p:txBody>
          <a:bodyPr>
            <a:noAutofit/>
          </a:bodyPr>
          <a:lstStyle>
            <a:lvl1pPr marL="0" marR="0"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defRPr sz="2400" kern="1200" spc="0" baseline="0">
                <a:gradFill>
                  <a:gsLst>
                    <a:gs pos="1250">
                      <a:schemeClr val="tx1"/>
                    </a:gs>
                    <a:gs pos="100000">
                      <a:schemeClr val="tx1"/>
                    </a:gs>
                  </a:gsLst>
                  <a:lin ang="5400000" scaled="0"/>
                </a:gradFill>
                <a:latin typeface="+mn-lt"/>
                <a:ea typeface="+mn-ea"/>
                <a:cs typeface="+mn-cs"/>
              </a:defRPr>
            </a:lvl1pPr>
            <a:lvl2pPr marL="342777" marR="0"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2pPr>
            <a:lvl3pPr marL="571294" marR="0"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3pPr>
            <a:lvl4pPr marL="799810" marR="0"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mn-cs"/>
              </a:defRPr>
            </a:lvl4pPr>
            <a:lvl5pPr marL="1028328" marR="0"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r>
              <a:rPr lang="en-US" sz="1400" dirty="0" smtClean="0"/>
              <a:t>Newly created index pages with no fragmentation; index pages 100% full</a:t>
            </a:r>
            <a:endParaRPr lang="de-DE" sz="1400" dirty="0"/>
          </a:p>
        </p:txBody>
      </p:sp>
      <p:sp>
        <p:nvSpPr>
          <p:cNvPr id="9" name="Rectangle 8"/>
          <p:cNvSpPr/>
          <p:nvPr/>
        </p:nvSpPr>
        <p:spPr bwMode="white">
          <a:xfrm>
            <a:off x="8640000" y="0"/>
            <a:ext cx="3796474" cy="69840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Content Placeholder 6"/>
          <p:cNvSpPr txBox="1">
            <a:spLocks/>
          </p:cNvSpPr>
          <p:nvPr/>
        </p:nvSpPr>
        <p:spPr>
          <a:xfrm>
            <a:off x="8639999" y="3836640"/>
            <a:ext cx="3780000" cy="1169488"/>
          </a:xfrm>
          <a:prstGeom prst="rect">
            <a:avLst/>
          </a:prstGeom>
        </p:spPr>
        <p:txBody>
          <a:bodyPr vert="horz" wrap="square" lIns="146252" tIns="91409" rIns="146252" bIns="91409"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180000" indent="0">
              <a:lnSpc>
                <a:spcPct val="100000"/>
              </a:lnSpc>
              <a:spcBef>
                <a:spcPts val="0"/>
              </a:spcBef>
              <a:buNone/>
            </a:pPr>
            <a:r>
              <a:rPr lang="en-US" sz="1600" dirty="0" smtClean="0">
                <a:solidFill>
                  <a:schemeClr val="bg1"/>
                </a:solidFill>
              </a:rPr>
              <a:t>Fragmentation </a:t>
            </a:r>
            <a:r>
              <a:rPr lang="en-US" sz="1600" dirty="0">
                <a:solidFill>
                  <a:schemeClr val="bg1"/>
                </a:solidFill>
              </a:rPr>
              <a:t>occurs through the process of data modifications (INSERT, UPDATE, and DELETE statements) that are made against the </a:t>
            </a:r>
            <a:r>
              <a:rPr lang="en-US" sz="1600" dirty="0" smtClean="0">
                <a:solidFill>
                  <a:schemeClr val="bg1"/>
                </a:solidFill>
              </a:rPr>
              <a:t>table.</a:t>
            </a:r>
            <a:endParaRPr lang="de-DE" sz="1600" dirty="0">
              <a:solidFill>
                <a:schemeClr val="bg1"/>
              </a:solidFill>
            </a:endParaRPr>
          </a:p>
        </p:txBody>
      </p:sp>
    </p:spTree>
    <p:extLst>
      <p:ext uri="{BB962C8B-B14F-4D97-AF65-F5344CB8AC3E}">
        <p14:creationId xmlns:p14="http://schemas.microsoft.com/office/powerpoint/2010/main" val="27383457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white">
          <a:xfrm>
            <a:off x="8640000" y="0"/>
            <a:ext cx="3796474" cy="69840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3"/>
          <p:cNvSpPr>
            <a:spLocks noGrp="1"/>
          </p:cNvSpPr>
          <p:nvPr>
            <p:ph type="body" sz="quarter" idx="10"/>
          </p:nvPr>
        </p:nvSpPr>
        <p:spPr>
          <a:xfrm>
            <a:off x="274638" y="1212848"/>
            <a:ext cx="8100000" cy="4950000"/>
          </a:xfrm>
        </p:spPr>
        <p:txBody>
          <a:bodyPr/>
          <a:lstStyle/>
          <a:p>
            <a:pPr marL="0" indent="0">
              <a:spcBef>
                <a:spcPts val="0"/>
              </a:spcBef>
              <a:spcAft>
                <a:spcPts val="300"/>
              </a:spcAft>
              <a:buNone/>
            </a:pPr>
            <a:r>
              <a:rPr lang="de-DE" sz="2000" dirty="0" err="1">
                <a:latin typeface="+mn-lt"/>
              </a:rPr>
              <a:t>if</a:t>
            </a:r>
            <a:r>
              <a:rPr lang="de-DE" sz="2000" dirty="0">
                <a:latin typeface="+mn-lt"/>
              </a:rPr>
              <a:t> (</a:t>
            </a:r>
            <a:r>
              <a:rPr lang="de-DE" sz="2000" dirty="0" err="1">
                <a:latin typeface="+mn-lt"/>
              </a:rPr>
              <a:t>pages</a:t>
            </a:r>
            <a:r>
              <a:rPr lang="de-DE" sz="2000" dirty="0">
                <a:latin typeface="+mn-lt"/>
              </a:rPr>
              <a:t> &lt; 1000)</a:t>
            </a:r>
          </a:p>
          <a:p>
            <a:pPr marL="0" indent="0">
              <a:spcBef>
                <a:spcPts val="0"/>
              </a:spcBef>
              <a:spcAft>
                <a:spcPts val="300"/>
              </a:spcAft>
              <a:buNone/>
            </a:pPr>
            <a:r>
              <a:rPr lang="de-DE" sz="2000" dirty="0">
                <a:solidFill>
                  <a:schemeClr val="tx1"/>
                </a:solidFill>
                <a:latin typeface="+mn-lt"/>
              </a:rPr>
              <a:t>    do </a:t>
            </a:r>
            <a:r>
              <a:rPr lang="de-DE" sz="2000" dirty="0" err="1">
                <a:solidFill>
                  <a:schemeClr val="tx1"/>
                </a:solidFill>
                <a:latin typeface="+mn-lt"/>
              </a:rPr>
              <a:t>nothing</a:t>
            </a:r>
            <a:endParaRPr lang="de-DE" sz="2000" dirty="0">
              <a:solidFill>
                <a:schemeClr val="tx1"/>
              </a:solidFill>
              <a:latin typeface="+mn-lt"/>
            </a:endParaRPr>
          </a:p>
          <a:p>
            <a:pPr marL="0" indent="0">
              <a:spcBef>
                <a:spcPts val="0"/>
              </a:spcBef>
              <a:spcAft>
                <a:spcPts val="300"/>
              </a:spcAft>
              <a:buNone/>
            </a:pPr>
            <a:r>
              <a:rPr lang="de-DE" sz="2000" dirty="0" err="1">
                <a:latin typeface="+mn-lt"/>
              </a:rPr>
              <a:t>else</a:t>
            </a:r>
            <a:endParaRPr lang="de-DE" sz="2000" dirty="0">
              <a:latin typeface="+mn-lt"/>
            </a:endParaRPr>
          </a:p>
          <a:p>
            <a:pPr marL="0" indent="0">
              <a:spcBef>
                <a:spcPts val="0"/>
              </a:spcBef>
              <a:spcAft>
                <a:spcPts val="300"/>
              </a:spcAft>
              <a:buNone/>
            </a:pPr>
            <a:r>
              <a:rPr lang="de-DE" sz="2000" dirty="0">
                <a:latin typeface="+mn-lt"/>
              </a:rPr>
              <a:t>    </a:t>
            </a:r>
            <a:r>
              <a:rPr lang="de-DE" sz="2000" dirty="0" err="1">
                <a:latin typeface="+mn-lt"/>
              </a:rPr>
              <a:t>if</a:t>
            </a:r>
            <a:r>
              <a:rPr lang="de-DE" sz="2000" dirty="0">
                <a:latin typeface="+mn-lt"/>
              </a:rPr>
              <a:t> (</a:t>
            </a:r>
            <a:r>
              <a:rPr lang="de-DE" sz="2000" dirty="0" err="1">
                <a:latin typeface="+mn-lt"/>
              </a:rPr>
              <a:t>fragmentation</a:t>
            </a:r>
            <a:r>
              <a:rPr lang="de-DE" sz="2000" dirty="0">
                <a:latin typeface="+mn-lt"/>
              </a:rPr>
              <a:t> &lt; 10%)</a:t>
            </a:r>
          </a:p>
          <a:p>
            <a:pPr marL="0" indent="0">
              <a:spcBef>
                <a:spcPts val="0"/>
              </a:spcBef>
              <a:spcAft>
                <a:spcPts val="300"/>
              </a:spcAft>
              <a:buNone/>
            </a:pPr>
            <a:r>
              <a:rPr lang="de-DE" sz="2000" dirty="0">
                <a:latin typeface="+mn-lt"/>
              </a:rPr>
              <a:t>        do </a:t>
            </a:r>
            <a:r>
              <a:rPr lang="de-DE" sz="2000" dirty="0" err="1">
                <a:latin typeface="+mn-lt"/>
              </a:rPr>
              <a:t>nothing</a:t>
            </a:r>
            <a:endParaRPr lang="de-DE" sz="2000" dirty="0">
              <a:latin typeface="+mn-lt"/>
            </a:endParaRPr>
          </a:p>
          <a:p>
            <a:pPr marL="0" indent="0">
              <a:spcBef>
                <a:spcPts val="0"/>
              </a:spcBef>
              <a:spcAft>
                <a:spcPts val="300"/>
              </a:spcAft>
              <a:buNone/>
            </a:pPr>
            <a:r>
              <a:rPr lang="de-DE" sz="2000" dirty="0">
                <a:latin typeface="+mn-lt"/>
              </a:rPr>
              <a:t>    </a:t>
            </a:r>
            <a:r>
              <a:rPr lang="de-DE" sz="2000" dirty="0" err="1">
                <a:latin typeface="+mn-lt"/>
              </a:rPr>
              <a:t>else</a:t>
            </a:r>
            <a:r>
              <a:rPr lang="de-DE" sz="2000" dirty="0">
                <a:latin typeface="+mn-lt"/>
              </a:rPr>
              <a:t> </a:t>
            </a:r>
            <a:r>
              <a:rPr lang="de-DE" sz="2000" dirty="0" err="1">
                <a:latin typeface="+mn-lt"/>
              </a:rPr>
              <a:t>if</a:t>
            </a:r>
            <a:r>
              <a:rPr lang="de-DE" sz="2000" dirty="0">
                <a:latin typeface="+mn-lt"/>
              </a:rPr>
              <a:t> (</a:t>
            </a:r>
            <a:r>
              <a:rPr lang="de-DE" sz="2000" dirty="0" err="1">
                <a:latin typeface="+mn-lt"/>
              </a:rPr>
              <a:t>fragmentation</a:t>
            </a:r>
            <a:r>
              <a:rPr lang="de-DE" sz="2000" dirty="0">
                <a:latin typeface="+mn-lt"/>
              </a:rPr>
              <a:t> </a:t>
            </a:r>
            <a:r>
              <a:rPr lang="de-DE" sz="2000" dirty="0" err="1">
                <a:latin typeface="+mn-lt"/>
              </a:rPr>
              <a:t>between</a:t>
            </a:r>
            <a:r>
              <a:rPr lang="de-DE" sz="2000" dirty="0">
                <a:latin typeface="+mn-lt"/>
              </a:rPr>
              <a:t> 10% </a:t>
            </a:r>
            <a:r>
              <a:rPr lang="de-DE" sz="2000" dirty="0" err="1">
                <a:latin typeface="+mn-lt"/>
              </a:rPr>
              <a:t>and</a:t>
            </a:r>
            <a:r>
              <a:rPr lang="de-DE" sz="2000" dirty="0">
                <a:latin typeface="+mn-lt"/>
              </a:rPr>
              <a:t> &lt; 30%)</a:t>
            </a:r>
          </a:p>
          <a:p>
            <a:pPr marL="0" indent="0">
              <a:spcBef>
                <a:spcPts val="0"/>
              </a:spcBef>
              <a:spcAft>
                <a:spcPts val="300"/>
              </a:spcAft>
              <a:buNone/>
            </a:pPr>
            <a:r>
              <a:rPr lang="de-DE" sz="2000" dirty="0">
                <a:latin typeface="+mn-lt"/>
              </a:rPr>
              <a:t>        </a:t>
            </a:r>
            <a:r>
              <a:rPr lang="de-DE" sz="2000" dirty="0" err="1">
                <a:latin typeface="+mn-lt"/>
              </a:rPr>
              <a:t>reorganize</a:t>
            </a:r>
            <a:r>
              <a:rPr lang="de-DE" sz="2000" dirty="0">
                <a:latin typeface="+mn-lt"/>
              </a:rPr>
              <a:t> </a:t>
            </a:r>
            <a:r>
              <a:rPr lang="de-DE" sz="2000" dirty="0" err="1" smtClean="0">
                <a:latin typeface="+mn-lt"/>
              </a:rPr>
              <a:t>index</a:t>
            </a:r>
            <a:endParaRPr lang="de-DE" sz="2000" dirty="0">
              <a:latin typeface="+mn-lt"/>
            </a:endParaRPr>
          </a:p>
          <a:p>
            <a:pPr marL="0" indent="0">
              <a:spcBef>
                <a:spcPts val="0"/>
              </a:spcBef>
              <a:spcAft>
                <a:spcPts val="300"/>
              </a:spcAft>
              <a:buNone/>
            </a:pPr>
            <a:r>
              <a:rPr lang="de-DE" sz="2000" dirty="0">
                <a:latin typeface="+mn-lt"/>
              </a:rPr>
              <a:t>    </a:t>
            </a:r>
            <a:r>
              <a:rPr lang="de-DE" sz="2000" dirty="0" err="1">
                <a:latin typeface="+mn-lt"/>
              </a:rPr>
              <a:t>else</a:t>
            </a:r>
            <a:r>
              <a:rPr lang="de-DE" sz="2000" dirty="0">
                <a:latin typeface="+mn-lt"/>
              </a:rPr>
              <a:t> </a:t>
            </a:r>
          </a:p>
          <a:p>
            <a:pPr marL="0" indent="0">
              <a:spcBef>
                <a:spcPts val="0"/>
              </a:spcBef>
              <a:spcAft>
                <a:spcPts val="300"/>
              </a:spcAft>
              <a:buNone/>
            </a:pPr>
            <a:r>
              <a:rPr lang="de-DE" sz="2000" dirty="0">
                <a:latin typeface="+mn-lt"/>
              </a:rPr>
              <a:t>        </a:t>
            </a:r>
            <a:r>
              <a:rPr lang="de-DE" sz="2000" dirty="0" err="1">
                <a:latin typeface="+mn-lt"/>
              </a:rPr>
              <a:t>rebuild</a:t>
            </a:r>
            <a:r>
              <a:rPr lang="de-DE" sz="2000" dirty="0">
                <a:latin typeface="+mn-lt"/>
              </a:rPr>
              <a:t> </a:t>
            </a:r>
            <a:r>
              <a:rPr lang="de-DE" sz="2000" dirty="0" err="1">
                <a:latin typeface="+mn-lt"/>
              </a:rPr>
              <a:t>index</a:t>
            </a:r>
            <a:endParaRPr lang="de-DE" sz="2000" dirty="0">
              <a:latin typeface="+mn-lt"/>
            </a:endParaRPr>
          </a:p>
          <a:p>
            <a:pPr marL="0" indent="0">
              <a:spcBef>
                <a:spcPts val="0"/>
              </a:spcBef>
              <a:spcAft>
                <a:spcPts val="300"/>
              </a:spcAft>
              <a:buNone/>
            </a:pPr>
            <a:endParaRPr lang="de-DE" sz="2000" dirty="0" smtClean="0">
              <a:latin typeface="+mn-lt"/>
            </a:endParaRPr>
          </a:p>
          <a:p>
            <a:pPr marL="0" indent="0">
              <a:spcBef>
                <a:spcPts val="0"/>
              </a:spcBef>
              <a:spcAft>
                <a:spcPts val="300"/>
              </a:spcAft>
              <a:buNone/>
            </a:pPr>
            <a:r>
              <a:rPr lang="de-DE" sz="2000" dirty="0">
                <a:latin typeface="+mn-lt"/>
              </a:rPr>
              <a:t>+ update </a:t>
            </a:r>
            <a:r>
              <a:rPr lang="de-DE" sz="2000" dirty="0" err="1">
                <a:latin typeface="+mn-lt"/>
              </a:rPr>
              <a:t>statistics</a:t>
            </a:r>
            <a:r>
              <a:rPr lang="de-DE" sz="2000" dirty="0">
                <a:latin typeface="+mn-lt"/>
              </a:rPr>
              <a:t> for </a:t>
            </a:r>
            <a:r>
              <a:rPr lang="de-DE" sz="2000" dirty="0" err="1">
                <a:latin typeface="+mn-lt"/>
              </a:rPr>
              <a:t>those</a:t>
            </a:r>
            <a:r>
              <a:rPr lang="de-DE" sz="2000" dirty="0">
                <a:latin typeface="+mn-lt"/>
              </a:rPr>
              <a:t> </a:t>
            </a:r>
            <a:r>
              <a:rPr lang="de-DE" sz="2000" dirty="0" err="1">
                <a:latin typeface="+mn-lt"/>
              </a:rPr>
              <a:t>indexes</a:t>
            </a:r>
            <a:r>
              <a:rPr lang="de-DE" sz="2000" dirty="0">
                <a:latin typeface="+mn-lt"/>
              </a:rPr>
              <a:t> </a:t>
            </a:r>
            <a:r>
              <a:rPr lang="de-DE" sz="2000" dirty="0" err="1">
                <a:latin typeface="+mn-lt"/>
              </a:rPr>
              <a:t>that</a:t>
            </a:r>
            <a:r>
              <a:rPr lang="de-DE" sz="2000" dirty="0">
                <a:latin typeface="+mn-lt"/>
              </a:rPr>
              <a:t> </a:t>
            </a:r>
            <a:r>
              <a:rPr lang="de-DE" sz="2000" dirty="0" err="1">
                <a:latin typeface="+mn-lt"/>
              </a:rPr>
              <a:t>were</a:t>
            </a:r>
            <a:r>
              <a:rPr lang="de-DE" sz="2000" dirty="0">
                <a:latin typeface="+mn-lt"/>
              </a:rPr>
              <a:t> not </a:t>
            </a:r>
            <a:r>
              <a:rPr lang="de-DE" sz="2000" dirty="0" err="1" smtClean="0">
                <a:latin typeface="+mn-lt"/>
              </a:rPr>
              <a:t>rebuilt</a:t>
            </a:r>
            <a:endParaRPr lang="de-DE" sz="2000" dirty="0" smtClean="0">
              <a:latin typeface="+mn-lt"/>
            </a:endParaRPr>
          </a:p>
          <a:p>
            <a:pPr marL="0" indent="0">
              <a:spcBef>
                <a:spcPts val="0"/>
              </a:spcBef>
              <a:spcAft>
                <a:spcPts val="300"/>
              </a:spcAft>
              <a:buNone/>
            </a:pPr>
            <a:r>
              <a:rPr lang="de-DE" sz="2000" dirty="0" smtClean="0">
                <a:latin typeface="+mn-lt"/>
              </a:rPr>
              <a:t>+ </a:t>
            </a:r>
            <a:r>
              <a:rPr lang="de-DE" sz="2000" dirty="0">
                <a:latin typeface="+mn-lt"/>
              </a:rPr>
              <a:t>update </a:t>
            </a:r>
            <a:r>
              <a:rPr lang="de-DE" sz="2000" dirty="0" err="1">
                <a:latin typeface="+mn-lt"/>
              </a:rPr>
              <a:t>statistics</a:t>
            </a:r>
            <a:r>
              <a:rPr lang="de-DE" sz="2000" dirty="0">
                <a:latin typeface="+mn-lt"/>
              </a:rPr>
              <a:t> for all non-</a:t>
            </a:r>
            <a:r>
              <a:rPr lang="de-DE" sz="2000" dirty="0" err="1">
                <a:latin typeface="+mn-lt"/>
              </a:rPr>
              <a:t>indexed</a:t>
            </a:r>
            <a:r>
              <a:rPr lang="de-DE" sz="2000" dirty="0">
                <a:latin typeface="+mn-lt"/>
              </a:rPr>
              <a:t> </a:t>
            </a:r>
            <a:r>
              <a:rPr lang="de-DE" sz="2000" dirty="0" err="1">
                <a:latin typeface="+mn-lt"/>
              </a:rPr>
              <a:t>columns</a:t>
            </a:r>
            <a:endParaRPr lang="de-DE" sz="2000" dirty="0">
              <a:latin typeface="+mn-lt"/>
            </a:endParaRPr>
          </a:p>
          <a:p>
            <a:pPr marL="0" indent="0">
              <a:spcBef>
                <a:spcPts val="0"/>
              </a:spcBef>
              <a:spcAft>
                <a:spcPts val="300"/>
              </a:spcAft>
              <a:buNone/>
            </a:pPr>
            <a:endParaRPr lang="de-DE" sz="2000" dirty="0" smtClean="0">
              <a:latin typeface="+mn-lt"/>
            </a:endParaRPr>
          </a:p>
          <a:p>
            <a:pPr marL="0" indent="0">
              <a:spcBef>
                <a:spcPts val="0"/>
              </a:spcBef>
              <a:spcAft>
                <a:spcPts val="300"/>
              </a:spcAft>
              <a:buNone/>
            </a:pPr>
            <a:r>
              <a:rPr lang="de-DE" sz="2000" dirty="0" smtClean="0">
                <a:latin typeface="+mn-lt"/>
              </a:rPr>
              <a:t>+ </a:t>
            </a:r>
            <a:r>
              <a:rPr lang="de-DE" sz="2000" dirty="0" err="1">
                <a:latin typeface="+mn-lt"/>
              </a:rPr>
              <a:t>monitor</a:t>
            </a:r>
            <a:r>
              <a:rPr lang="de-DE" sz="2000" dirty="0">
                <a:latin typeface="+mn-lt"/>
              </a:rPr>
              <a:t> </a:t>
            </a:r>
            <a:r>
              <a:rPr lang="de-DE" sz="2000" dirty="0" err="1">
                <a:latin typeface="+mn-lt"/>
              </a:rPr>
              <a:t>index</a:t>
            </a:r>
            <a:r>
              <a:rPr lang="de-DE" sz="2000" dirty="0">
                <a:latin typeface="+mn-lt"/>
              </a:rPr>
              <a:t> </a:t>
            </a:r>
            <a:r>
              <a:rPr lang="de-DE" sz="2000" dirty="0" err="1">
                <a:latin typeface="+mn-lt"/>
              </a:rPr>
              <a:t>fragmentation</a:t>
            </a:r>
            <a:r>
              <a:rPr lang="de-DE" sz="2000" dirty="0">
                <a:latin typeface="+mn-lt"/>
              </a:rPr>
              <a:t> </a:t>
            </a:r>
            <a:r>
              <a:rPr lang="de-DE" sz="2000" dirty="0" err="1">
                <a:latin typeface="+mn-lt"/>
              </a:rPr>
              <a:t>to</a:t>
            </a:r>
            <a:r>
              <a:rPr lang="de-DE" sz="2000" dirty="0">
                <a:latin typeface="+mn-lt"/>
              </a:rPr>
              <a:t> </a:t>
            </a:r>
            <a:r>
              <a:rPr lang="de-DE" sz="2000" dirty="0" err="1">
                <a:latin typeface="+mn-lt"/>
              </a:rPr>
              <a:t>adjust</a:t>
            </a:r>
            <a:r>
              <a:rPr lang="de-DE" sz="2000" dirty="0">
                <a:latin typeface="+mn-lt"/>
              </a:rPr>
              <a:t> </a:t>
            </a:r>
            <a:r>
              <a:rPr lang="de-DE" sz="2000" dirty="0" err="1">
                <a:latin typeface="+mn-lt"/>
              </a:rPr>
              <a:t>the</a:t>
            </a:r>
            <a:r>
              <a:rPr lang="de-DE" sz="2000" dirty="0">
                <a:latin typeface="+mn-lt"/>
              </a:rPr>
              <a:t> </a:t>
            </a:r>
            <a:r>
              <a:rPr lang="de-DE" sz="2000" dirty="0" err="1">
                <a:latin typeface="+mn-lt"/>
              </a:rPr>
              <a:t>fill</a:t>
            </a:r>
            <a:r>
              <a:rPr lang="de-DE" sz="2000" dirty="0">
                <a:latin typeface="+mn-lt"/>
              </a:rPr>
              <a:t> </a:t>
            </a:r>
            <a:r>
              <a:rPr lang="de-DE" sz="2000" dirty="0" err="1" smtClean="0">
                <a:latin typeface="+mn-lt"/>
              </a:rPr>
              <a:t>factor</a:t>
            </a:r>
            <a:endParaRPr lang="de-DE" sz="2000" dirty="0">
              <a:latin typeface="+mn-lt"/>
            </a:endParaRPr>
          </a:p>
        </p:txBody>
      </p:sp>
      <p:sp>
        <p:nvSpPr>
          <p:cNvPr id="3" name="Title 2"/>
          <p:cNvSpPr>
            <a:spLocks noGrp="1"/>
          </p:cNvSpPr>
          <p:nvPr>
            <p:ph type="title"/>
          </p:nvPr>
        </p:nvSpPr>
        <p:spPr/>
        <p:txBody>
          <a:bodyPr/>
          <a:lstStyle/>
          <a:p>
            <a:r>
              <a:rPr lang="de-DE" dirty="0"/>
              <a:t>Index Maintenance </a:t>
            </a:r>
            <a:r>
              <a:rPr lang="de-DE" dirty="0" err="1"/>
              <a:t>Recommendations</a:t>
            </a:r>
            <a:endParaRPr lang="de-DE" dirty="0"/>
          </a:p>
        </p:txBody>
      </p:sp>
    </p:spTree>
    <p:extLst>
      <p:ext uri="{BB962C8B-B14F-4D97-AF65-F5344CB8AC3E}">
        <p14:creationId xmlns:p14="http://schemas.microsoft.com/office/powerpoint/2010/main" val="8441913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white">
          <a:xfrm>
            <a:off x="8640000" y="0"/>
            <a:ext cx="3796474" cy="69840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3"/>
          <p:cNvSpPr>
            <a:spLocks noGrp="1"/>
          </p:cNvSpPr>
          <p:nvPr>
            <p:ph type="body" sz="quarter" idx="10"/>
          </p:nvPr>
        </p:nvSpPr>
        <p:spPr>
          <a:xfrm>
            <a:off x="274638" y="1212849"/>
            <a:ext cx="8100000" cy="4376520"/>
          </a:xfrm>
        </p:spPr>
        <p:txBody>
          <a:bodyPr/>
          <a:lstStyle/>
          <a:p>
            <a:pPr marL="0" indent="0">
              <a:buNone/>
            </a:pPr>
            <a:r>
              <a:rPr lang="en-US" dirty="0">
                <a:hlinkClick r:id="rId3"/>
              </a:rPr>
              <a:t>Ola </a:t>
            </a:r>
            <a:r>
              <a:rPr lang="en-US" dirty="0" err="1">
                <a:hlinkClick r:id="rId3"/>
              </a:rPr>
              <a:t>Hallengren's</a:t>
            </a:r>
            <a:r>
              <a:rPr lang="en-US" dirty="0">
                <a:hlinkClick r:id="rId3"/>
              </a:rPr>
              <a:t> SQL Server Maintenance Solution</a:t>
            </a:r>
            <a:endParaRPr lang="de-DE" dirty="0"/>
          </a:p>
          <a:p>
            <a:r>
              <a:rPr lang="en-US" dirty="0" smtClean="0"/>
              <a:t>Based </a:t>
            </a:r>
            <a:r>
              <a:rPr lang="en-US" dirty="0"/>
              <a:t>on</a:t>
            </a:r>
          </a:p>
          <a:p>
            <a:pPr lvl="1"/>
            <a:r>
              <a:rPr lang="en-US" dirty="0"/>
              <a:t>Stored procedures, functions, the </a:t>
            </a:r>
            <a:r>
              <a:rPr lang="en-US" dirty="0" err="1"/>
              <a:t>sqlcmd</a:t>
            </a:r>
            <a:r>
              <a:rPr lang="en-US" dirty="0"/>
              <a:t> </a:t>
            </a:r>
            <a:r>
              <a:rPr lang="en-US" dirty="0" smtClean="0"/>
              <a:t>utility,</a:t>
            </a:r>
            <a:br>
              <a:rPr lang="en-US" dirty="0" smtClean="0"/>
            </a:br>
            <a:r>
              <a:rPr lang="en-US" dirty="0" smtClean="0"/>
              <a:t>and </a:t>
            </a:r>
            <a:r>
              <a:rPr lang="en-US" dirty="0"/>
              <a:t>SQL Server Agent jobs</a:t>
            </a:r>
          </a:p>
          <a:p>
            <a:pPr lvl="1"/>
            <a:endParaRPr lang="en-US" sz="2800" dirty="0"/>
          </a:p>
          <a:p>
            <a:r>
              <a:rPr lang="de-DE" dirty="0" err="1"/>
              <a:t>Consists</a:t>
            </a:r>
            <a:r>
              <a:rPr lang="de-DE" dirty="0"/>
              <a:t> </a:t>
            </a:r>
            <a:r>
              <a:rPr lang="de-DE" dirty="0" err="1"/>
              <a:t>of</a:t>
            </a:r>
            <a:endParaRPr lang="de-DE" dirty="0"/>
          </a:p>
          <a:p>
            <a:pPr lvl="1"/>
            <a:r>
              <a:rPr lang="de-DE" dirty="0"/>
              <a:t>Database Backup</a:t>
            </a:r>
          </a:p>
          <a:p>
            <a:pPr lvl="1"/>
            <a:r>
              <a:rPr lang="de-DE" dirty="0"/>
              <a:t>Database </a:t>
            </a:r>
            <a:r>
              <a:rPr lang="de-DE" dirty="0" err="1"/>
              <a:t>Integrity</a:t>
            </a:r>
            <a:r>
              <a:rPr lang="de-DE" dirty="0"/>
              <a:t> Check</a:t>
            </a:r>
          </a:p>
          <a:p>
            <a:pPr lvl="1"/>
            <a:r>
              <a:rPr lang="de-DE" dirty="0"/>
              <a:t>Index </a:t>
            </a:r>
            <a:r>
              <a:rPr lang="de-DE" dirty="0" err="1"/>
              <a:t>and</a:t>
            </a:r>
            <a:r>
              <a:rPr lang="de-DE" dirty="0"/>
              <a:t> </a:t>
            </a:r>
            <a:r>
              <a:rPr lang="de-DE" dirty="0" err="1"/>
              <a:t>Statistics</a:t>
            </a:r>
            <a:r>
              <a:rPr lang="de-DE" dirty="0"/>
              <a:t> Maintenance</a:t>
            </a:r>
          </a:p>
          <a:p>
            <a:pPr lvl="1"/>
            <a:endParaRPr lang="de-DE" sz="2800" dirty="0"/>
          </a:p>
          <a:p>
            <a:r>
              <a:rPr lang="de-DE" dirty="0" err="1"/>
              <a:t>For</a:t>
            </a:r>
            <a:r>
              <a:rPr lang="de-DE" dirty="0"/>
              <a:t> </a:t>
            </a:r>
            <a:r>
              <a:rPr lang="de-DE" dirty="0" err="1"/>
              <a:t>free</a:t>
            </a:r>
            <a:r>
              <a:rPr lang="de-DE" dirty="0"/>
              <a:t> </a:t>
            </a:r>
            <a:r>
              <a:rPr lang="de-DE" dirty="0" smtClean="0"/>
              <a:t>;-)</a:t>
            </a:r>
            <a:endParaRPr lang="de-DE" sz="2000" dirty="0"/>
          </a:p>
        </p:txBody>
      </p:sp>
      <p:sp>
        <p:nvSpPr>
          <p:cNvPr id="3" name="Title 2"/>
          <p:cNvSpPr>
            <a:spLocks noGrp="1"/>
          </p:cNvSpPr>
          <p:nvPr>
            <p:ph type="title"/>
          </p:nvPr>
        </p:nvSpPr>
        <p:spPr/>
        <p:txBody>
          <a:bodyPr/>
          <a:lstStyle/>
          <a:p>
            <a:r>
              <a:rPr lang="de-DE" dirty="0" smtClean="0"/>
              <a:t>Index Maintenance Solution</a:t>
            </a:r>
            <a:endParaRPr lang="de-DE" dirty="0"/>
          </a:p>
        </p:txBody>
      </p:sp>
      <p:sp>
        <p:nvSpPr>
          <p:cNvPr id="8" name="Content Placeholder 6"/>
          <p:cNvSpPr txBox="1">
            <a:spLocks/>
          </p:cNvSpPr>
          <p:nvPr/>
        </p:nvSpPr>
        <p:spPr>
          <a:xfrm>
            <a:off x="8639999" y="3836640"/>
            <a:ext cx="3780000" cy="1908152"/>
          </a:xfrm>
          <a:prstGeom prst="rect">
            <a:avLst/>
          </a:prstGeom>
        </p:spPr>
        <p:txBody>
          <a:bodyPr vert="horz" wrap="square" lIns="146252" tIns="91409" rIns="146252" bIns="91409"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180000" indent="0">
              <a:lnSpc>
                <a:spcPct val="100000"/>
              </a:lnSpc>
              <a:spcBef>
                <a:spcPts val="0"/>
              </a:spcBef>
              <a:buNone/>
            </a:pPr>
            <a:r>
              <a:rPr lang="en-US" sz="1600" dirty="0">
                <a:solidFill>
                  <a:schemeClr val="bg1"/>
                </a:solidFill>
              </a:rPr>
              <a:t>Numerous SQL Server community experts recommend the SQL Server Maintenance Solution, which has been a Gold winner in the 2013, 2012, 2011, and 2010 SQL Server Magazine Awards.</a:t>
            </a:r>
            <a:endParaRPr lang="de-DE" sz="1600" dirty="0">
              <a:solidFill>
                <a:schemeClr val="bg1"/>
              </a:solidFill>
            </a:endParaRPr>
          </a:p>
          <a:p>
            <a:pPr marL="180000" indent="0">
              <a:lnSpc>
                <a:spcPct val="100000"/>
              </a:lnSpc>
              <a:spcBef>
                <a:spcPts val="0"/>
              </a:spcBef>
              <a:buNone/>
            </a:pPr>
            <a:endParaRPr lang="de-DE" sz="1600" dirty="0">
              <a:solidFill>
                <a:schemeClr val="bg1"/>
              </a:solidFill>
            </a:endParaRPr>
          </a:p>
        </p:txBody>
      </p:sp>
      <p:pic>
        <p:nvPicPr>
          <p:cNvPr id="2" name="Picture 1"/>
          <p:cNvPicPr>
            <a:picLocks noChangeAspect="1"/>
          </p:cNvPicPr>
          <p:nvPr/>
        </p:nvPicPr>
        <p:blipFill>
          <a:blip r:embed="rId4"/>
          <a:stretch>
            <a:fillRect/>
          </a:stretch>
        </p:blipFill>
        <p:spPr>
          <a:xfrm>
            <a:off x="273600" y="1213200"/>
            <a:ext cx="7384256" cy="5500688"/>
          </a:xfrm>
          <a:prstGeom prst="rect">
            <a:avLst/>
          </a:prstGeom>
        </p:spPr>
      </p:pic>
      <p:sp>
        <p:nvSpPr>
          <p:cNvPr id="10" name="Text Placeholder 3"/>
          <p:cNvSpPr txBox="1">
            <a:spLocks/>
          </p:cNvSpPr>
          <p:nvPr/>
        </p:nvSpPr>
        <p:spPr>
          <a:xfrm>
            <a:off x="273600" y="1213200"/>
            <a:ext cx="8100000" cy="5139806"/>
          </a:xfrm>
          <a:prstGeom prst="rect">
            <a:avLst/>
          </a:prstGeom>
          <a:solidFill>
            <a:schemeClr val="bg1"/>
          </a:solidFill>
        </p:spPr>
        <p:txBody>
          <a:bodyPr vert="horz" wrap="square" lIns="146252" tIns="91409" rIns="146252" bIns="91409"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0" indent="0">
              <a:lnSpc>
                <a:spcPct val="100000"/>
              </a:lnSpc>
              <a:spcBef>
                <a:spcPts val="0"/>
              </a:spcBef>
              <a:buNone/>
            </a:pPr>
            <a:r>
              <a:rPr lang="de-DE" sz="1400" dirty="0">
                <a:solidFill>
                  <a:srgbClr val="0000FF"/>
                </a:solidFill>
                <a:latin typeface="Consolas" panose="020B0609020204030204" pitchFamily="49" charset="0"/>
              </a:rPr>
              <a:t>USE</a:t>
            </a:r>
            <a:r>
              <a:rPr lang="de-DE" sz="1400" dirty="0">
                <a:solidFill>
                  <a:prstClr val="black"/>
                </a:solidFill>
                <a:latin typeface="Consolas" panose="020B0609020204030204" pitchFamily="49" charset="0"/>
              </a:rPr>
              <a:t> </a:t>
            </a:r>
            <a:r>
              <a:rPr lang="de-DE" sz="1400" dirty="0" err="1">
                <a:solidFill>
                  <a:srgbClr val="0000FF"/>
                </a:solidFill>
                <a:latin typeface="Consolas" panose="020B0609020204030204" pitchFamily="49" charset="0"/>
              </a:rPr>
              <a:t>master</a:t>
            </a:r>
            <a:r>
              <a:rPr lang="de-DE" sz="1400" dirty="0">
                <a:solidFill>
                  <a:srgbClr val="808080"/>
                </a:solidFill>
                <a:latin typeface="Consolas" panose="020B0609020204030204" pitchFamily="49" charset="0"/>
              </a:rPr>
              <a:t>;</a:t>
            </a:r>
            <a:endParaRPr lang="de-DE" sz="1400" dirty="0">
              <a:solidFill>
                <a:prstClr val="black"/>
              </a:solidFill>
              <a:latin typeface="Consolas" panose="020B0609020204030204" pitchFamily="49" charset="0"/>
            </a:endParaRPr>
          </a:p>
          <a:p>
            <a:pPr marL="0" indent="0">
              <a:lnSpc>
                <a:spcPct val="100000"/>
              </a:lnSpc>
              <a:spcBef>
                <a:spcPts val="0"/>
              </a:spcBef>
              <a:buNone/>
            </a:pPr>
            <a:r>
              <a:rPr lang="de-DE" sz="1400" dirty="0">
                <a:solidFill>
                  <a:srgbClr val="0000FF"/>
                </a:solidFill>
                <a:latin typeface="Consolas" panose="020B0609020204030204" pitchFamily="49" charset="0"/>
              </a:rPr>
              <a:t>GO</a:t>
            </a:r>
            <a:endParaRPr lang="de-DE" sz="1400" dirty="0">
              <a:solidFill>
                <a:prstClr val="black"/>
              </a:solidFill>
              <a:latin typeface="Consolas" panose="020B0609020204030204" pitchFamily="49" charset="0"/>
            </a:endParaRPr>
          </a:p>
          <a:p>
            <a:pPr marL="0" indent="0">
              <a:lnSpc>
                <a:spcPct val="100000"/>
              </a:lnSpc>
              <a:spcBef>
                <a:spcPts val="0"/>
              </a:spcBef>
              <a:buNone/>
            </a:pPr>
            <a:endParaRPr lang="de-DE" sz="1400" dirty="0">
              <a:solidFill>
                <a:prstClr val="black"/>
              </a:solidFill>
              <a:latin typeface="Consolas" panose="020B0609020204030204" pitchFamily="49" charset="0"/>
            </a:endParaRPr>
          </a:p>
          <a:p>
            <a:pPr marL="0" indent="0">
              <a:lnSpc>
                <a:spcPct val="100000"/>
              </a:lnSpc>
              <a:spcBef>
                <a:spcPts val="0"/>
              </a:spcBef>
              <a:buNone/>
            </a:pPr>
            <a:r>
              <a:rPr lang="en-US" sz="1400" dirty="0">
                <a:solidFill>
                  <a:srgbClr val="008000"/>
                </a:solidFill>
                <a:latin typeface="Consolas" panose="020B0609020204030204" pitchFamily="49" charset="0"/>
              </a:rPr>
              <a:t>-- </a:t>
            </a:r>
            <a:r>
              <a:rPr lang="en-US" sz="1400" dirty="0" smtClean="0">
                <a:solidFill>
                  <a:srgbClr val="008000"/>
                </a:solidFill>
                <a:latin typeface="Consolas" panose="020B0609020204030204" pitchFamily="49" charset="0"/>
              </a:rPr>
              <a:t>maintain indexes </a:t>
            </a:r>
            <a:r>
              <a:rPr lang="en-US" sz="1400" dirty="0">
                <a:solidFill>
                  <a:srgbClr val="008000"/>
                </a:solidFill>
                <a:latin typeface="Consolas" panose="020B0609020204030204" pitchFamily="49" charset="0"/>
              </a:rPr>
              <a:t>and </a:t>
            </a:r>
            <a:r>
              <a:rPr lang="en-US" sz="1400" dirty="0" smtClean="0">
                <a:solidFill>
                  <a:srgbClr val="008000"/>
                </a:solidFill>
                <a:latin typeface="Consolas" panose="020B0609020204030204" pitchFamily="49" charset="0"/>
              </a:rPr>
              <a:t>statistics in </a:t>
            </a:r>
            <a:r>
              <a:rPr lang="en-US" sz="1400" dirty="0" err="1" smtClean="0">
                <a:solidFill>
                  <a:srgbClr val="008000"/>
                </a:solidFill>
                <a:latin typeface="Consolas" panose="020B0609020204030204" pitchFamily="49" charset="0"/>
              </a:rPr>
              <a:t>AdventureWorks</a:t>
            </a:r>
            <a:endParaRPr lang="en-US" sz="1400" dirty="0">
              <a:solidFill>
                <a:prstClr val="black"/>
              </a:solidFill>
              <a:latin typeface="Consolas" panose="020B0609020204030204" pitchFamily="49" charset="0"/>
            </a:endParaRPr>
          </a:p>
          <a:p>
            <a:pPr marL="0" indent="0">
              <a:lnSpc>
                <a:spcPct val="100000"/>
              </a:lnSpc>
              <a:spcBef>
                <a:spcPts val="0"/>
              </a:spcBef>
              <a:buNone/>
            </a:pPr>
            <a:r>
              <a:rPr lang="en-US" sz="1400" dirty="0" smtClean="0">
                <a:solidFill>
                  <a:srgbClr val="0000FF"/>
                </a:solidFill>
                <a:latin typeface="Consolas" panose="020B0609020204030204" pitchFamily="49" charset="0"/>
              </a:rPr>
              <a:t>EXECUTE</a:t>
            </a:r>
            <a:r>
              <a:rPr lang="en-US" sz="1400" dirty="0" smtClean="0">
                <a:solidFill>
                  <a:prstClr val="black"/>
                </a:solidFill>
                <a:latin typeface="Consolas" panose="020B0609020204030204" pitchFamily="49" charset="0"/>
              </a:rPr>
              <a:t> </a:t>
            </a:r>
            <a:r>
              <a:rPr lang="en-US" sz="1400" dirty="0" err="1">
                <a:solidFill>
                  <a:prstClr val="black"/>
                </a:solidFill>
                <a:latin typeface="Consolas" panose="020B0609020204030204" pitchFamily="49" charset="0"/>
              </a:rPr>
              <a:t>dbo</a:t>
            </a:r>
            <a:r>
              <a:rPr lang="en-US" sz="1400" dirty="0" err="1">
                <a:solidFill>
                  <a:srgbClr val="808080"/>
                </a:solidFill>
                <a:latin typeface="Consolas" panose="020B0609020204030204" pitchFamily="49" charset="0"/>
              </a:rPr>
              <a:t>.</a:t>
            </a:r>
            <a:r>
              <a:rPr lang="en-US" sz="1400" dirty="0" err="1">
                <a:solidFill>
                  <a:prstClr val="black"/>
                </a:solidFill>
                <a:latin typeface="Consolas" panose="020B0609020204030204" pitchFamily="49" charset="0"/>
              </a:rPr>
              <a:t>IndexOptimize</a:t>
            </a:r>
            <a:r>
              <a:rPr lang="en-US" sz="1400" dirty="0">
                <a:solidFill>
                  <a:srgbClr val="0000FF"/>
                </a:solidFill>
                <a:latin typeface="Consolas" panose="020B0609020204030204" pitchFamily="49" charset="0"/>
              </a:rPr>
              <a:t> </a:t>
            </a:r>
            <a:r>
              <a:rPr lang="en-US" sz="1400" dirty="0">
                <a:solidFill>
                  <a:prstClr val="black"/>
                </a:solidFill>
                <a:latin typeface="Consolas" panose="020B0609020204030204" pitchFamily="49" charset="0"/>
              </a:rPr>
              <a:t>@Databases </a:t>
            </a:r>
            <a:r>
              <a:rPr lang="en-US" sz="1400" dirty="0">
                <a:solidFill>
                  <a:srgbClr val="808080"/>
                </a:solidFill>
                <a:latin typeface="Consolas" panose="020B0609020204030204" pitchFamily="49" charset="0"/>
              </a:rPr>
              <a:t>=</a:t>
            </a:r>
            <a:r>
              <a:rPr lang="en-US" sz="1400" dirty="0">
                <a:solidFill>
                  <a:prstClr val="black"/>
                </a:solidFill>
                <a:latin typeface="Consolas" panose="020B0609020204030204" pitchFamily="49" charset="0"/>
              </a:rPr>
              <a:t> </a:t>
            </a:r>
            <a:r>
              <a:rPr lang="en-US" sz="1400" dirty="0" smtClean="0">
                <a:solidFill>
                  <a:srgbClr val="FF0000"/>
                </a:solidFill>
                <a:latin typeface="Consolas" panose="020B0609020204030204" pitchFamily="49" charset="0"/>
              </a:rPr>
              <a:t>'</a:t>
            </a:r>
            <a:r>
              <a:rPr lang="en-US" sz="1400" dirty="0" err="1" smtClean="0">
                <a:solidFill>
                  <a:srgbClr val="FF0000"/>
                </a:solidFill>
                <a:latin typeface="Consolas" panose="020B0609020204030204" pitchFamily="49" charset="0"/>
              </a:rPr>
              <a:t>AdventureWorks</a:t>
            </a:r>
            <a:r>
              <a:rPr lang="en-US" sz="1400" dirty="0" smtClean="0">
                <a:solidFill>
                  <a:srgbClr val="FF0000"/>
                </a:solidFill>
                <a:latin typeface="Consolas" panose="020B0609020204030204" pitchFamily="49" charset="0"/>
              </a:rPr>
              <a:t>'</a:t>
            </a:r>
            <a:r>
              <a:rPr lang="en-US" sz="1400" dirty="0" smtClean="0">
                <a:solidFill>
                  <a:srgbClr val="808080"/>
                </a:solidFill>
                <a:latin typeface="Consolas" panose="020B0609020204030204" pitchFamily="49" charset="0"/>
              </a:rPr>
              <a:t>,</a:t>
            </a:r>
            <a:r>
              <a:rPr lang="en-US" sz="1400" dirty="0" smtClean="0">
                <a:solidFill>
                  <a:prstClr val="black"/>
                </a:solidFill>
                <a:latin typeface="Consolas" panose="020B0609020204030204" pitchFamily="49" charset="0"/>
              </a:rPr>
              <a:t> </a:t>
            </a:r>
            <a:r>
              <a:rPr lang="en-US" sz="1400" dirty="0" smtClean="0">
                <a:solidFill>
                  <a:srgbClr val="008000"/>
                </a:solidFill>
                <a:latin typeface="Consolas" panose="020B0609020204030204" pitchFamily="49" charset="0"/>
              </a:rPr>
              <a:t>-- 'USER_DATABASES</a:t>
            </a:r>
            <a:r>
              <a:rPr lang="en-US" sz="1400" dirty="0">
                <a:solidFill>
                  <a:srgbClr val="008000"/>
                </a:solidFill>
                <a:latin typeface="Consolas" panose="020B0609020204030204" pitchFamily="49" charset="0"/>
              </a:rPr>
              <a:t>'</a:t>
            </a:r>
            <a:endParaRPr lang="en-US" sz="1400" dirty="0">
              <a:solidFill>
                <a:prstClr val="black"/>
              </a:solidFill>
              <a:latin typeface="Consolas" panose="020B0609020204030204" pitchFamily="49" charset="0"/>
            </a:endParaRPr>
          </a:p>
          <a:p>
            <a:pPr marL="0" indent="0">
              <a:lnSpc>
                <a:spcPct val="100000"/>
              </a:lnSpc>
              <a:spcBef>
                <a:spcPts val="0"/>
              </a:spcBef>
              <a:buNone/>
            </a:pPr>
            <a:r>
              <a:rPr lang="de-DE" sz="1400" dirty="0">
                <a:solidFill>
                  <a:prstClr val="black"/>
                </a:solidFill>
                <a:latin typeface="Consolas" panose="020B0609020204030204" pitchFamily="49" charset="0"/>
              </a:rPr>
              <a:t> @</a:t>
            </a:r>
            <a:r>
              <a:rPr lang="de-DE" sz="1400" dirty="0" err="1">
                <a:solidFill>
                  <a:prstClr val="black"/>
                </a:solidFill>
                <a:latin typeface="Consolas" panose="020B0609020204030204" pitchFamily="49" charset="0"/>
              </a:rPr>
              <a:t>FragmentationLow</a:t>
            </a:r>
            <a:r>
              <a:rPr lang="de-DE" sz="1400" dirty="0">
                <a:solidFill>
                  <a:prstClr val="black"/>
                </a:solidFill>
                <a:latin typeface="Consolas" panose="020B0609020204030204" pitchFamily="49" charset="0"/>
              </a:rPr>
              <a:t> </a:t>
            </a:r>
            <a:r>
              <a:rPr lang="de-DE" sz="1400" dirty="0">
                <a:solidFill>
                  <a:srgbClr val="808080"/>
                </a:solidFill>
                <a:latin typeface="Consolas" panose="020B0609020204030204" pitchFamily="49" charset="0"/>
              </a:rPr>
              <a:t>=</a:t>
            </a:r>
            <a:r>
              <a:rPr lang="de-DE" sz="1400" dirty="0">
                <a:solidFill>
                  <a:prstClr val="black"/>
                </a:solidFill>
                <a:latin typeface="Consolas" panose="020B0609020204030204" pitchFamily="49" charset="0"/>
              </a:rPr>
              <a:t> </a:t>
            </a:r>
            <a:r>
              <a:rPr lang="de-DE" sz="1400" dirty="0">
                <a:solidFill>
                  <a:srgbClr val="808080"/>
                </a:solidFill>
                <a:latin typeface="Consolas" panose="020B0609020204030204" pitchFamily="49" charset="0"/>
              </a:rPr>
              <a:t>NULL,</a:t>
            </a:r>
            <a:endParaRPr lang="de-DE" sz="1400" dirty="0">
              <a:solidFill>
                <a:prstClr val="black"/>
              </a:solidFill>
              <a:latin typeface="Consolas" panose="020B0609020204030204" pitchFamily="49" charset="0"/>
            </a:endParaRPr>
          </a:p>
          <a:p>
            <a:pPr marL="0" indent="0">
              <a:lnSpc>
                <a:spcPct val="100000"/>
              </a:lnSpc>
              <a:spcBef>
                <a:spcPts val="0"/>
              </a:spcBef>
              <a:buNone/>
            </a:pPr>
            <a:r>
              <a:rPr lang="de-DE" sz="1400" dirty="0">
                <a:solidFill>
                  <a:prstClr val="black"/>
                </a:solidFill>
                <a:latin typeface="Consolas" panose="020B0609020204030204" pitchFamily="49" charset="0"/>
              </a:rPr>
              <a:t> @</a:t>
            </a:r>
            <a:r>
              <a:rPr lang="de-DE" sz="1400" dirty="0" err="1">
                <a:solidFill>
                  <a:prstClr val="black"/>
                </a:solidFill>
                <a:latin typeface="Consolas" panose="020B0609020204030204" pitchFamily="49" charset="0"/>
              </a:rPr>
              <a:t>FragmentationMedium</a:t>
            </a:r>
            <a:r>
              <a:rPr lang="de-DE" sz="1400" dirty="0">
                <a:solidFill>
                  <a:prstClr val="black"/>
                </a:solidFill>
                <a:latin typeface="Consolas" panose="020B0609020204030204" pitchFamily="49" charset="0"/>
              </a:rPr>
              <a:t> </a:t>
            </a:r>
            <a:r>
              <a:rPr lang="de-DE" sz="1400" dirty="0">
                <a:solidFill>
                  <a:srgbClr val="808080"/>
                </a:solidFill>
                <a:latin typeface="Consolas" panose="020B0609020204030204" pitchFamily="49" charset="0"/>
              </a:rPr>
              <a:t>=</a:t>
            </a:r>
            <a:r>
              <a:rPr lang="de-DE" sz="1400" dirty="0">
                <a:solidFill>
                  <a:prstClr val="black"/>
                </a:solidFill>
                <a:latin typeface="Consolas" panose="020B0609020204030204" pitchFamily="49" charset="0"/>
              </a:rPr>
              <a:t> </a:t>
            </a:r>
            <a:r>
              <a:rPr lang="de-DE" sz="1400" dirty="0" smtClean="0">
                <a:solidFill>
                  <a:prstClr val="black"/>
                </a:solidFill>
                <a:latin typeface="Consolas" panose="020B0609020204030204" pitchFamily="49" charset="0"/>
              </a:rPr>
              <a:t/>
            </a:r>
            <a:br>
              <a:rPr lang="de-DE" sz="1400" dirty="0" smtClean="0">
                <a:solidFill>
                  <a:prstClr val="black"/>
                </a:solidFill>
                <a:latin typeface="Consolas" panose="020B0609020204030204" pitchFamily="49" charset="0"/>
              </a:rPr>
            </a:br>
            <a:r>
              <a:rPr lang="de-DE" sz="1400" dirty="0" smtClean="0">
                <a:solidFill>
                  <a:prstClr val="black"/>
                </a:solidFill>
                <a:latin typeface="Consolas" panose="020B0609020204030204" pitchFamily="49" charset="0"/>
              </a:rPr>
              <a:t>    </a:t>
            </a:r>
            <a:r>
              <a:rPr lang="de-DE" sz="1400" dirty="0" smtClean="0">
                <a:solidFill>
                  <a:srgbClr val="FF0000"/>
                </a:solidFill>
                <a:latin typeface="Consolas" panose="020B0609020204030204" pitchFamily="49" charset="0"/>
              </a:rPr>
              <a:t>'INDEX_REORGANIZE,INDEX_REBUILD_ONLINE,INDEX_REBUILD_OFFLINE</a:t>
            </a:r>
            <a:r>
              <a:rPr lang="de-DE" sz="1400" dirty="0">
                <a:solidFill>
                  <a:srgbClr val="FF0000"/>
                </a:solidFill>
                <a:latin typeface="Consolas" panose="020B0609020204030204" pitchFamily="49" charset="0"/>
              </a:rPr>
              <a:t>'</a:t>
            </a:r>
            <a:r>
              <a:rPr lang="de-DE" sz="1400" dirty="0">
                <a:solidFill>
                  <a:srgbClr val="808080"/>
                </a:solidFill>
                <a:latin typeface="Consolas" panose="020B0609020204030204" pitchFamily="49" charset="0"/>
              </a:rPr>
              <a:t>,</a:t>
            </a:r>
            <a:endParaRPr lang="de-DE" sz="1400" dirty="0">
              <a:solidFill>
                <a:prstClr val="black"/>
              </a:solidFill>
              <a:latin typeface="Consolas" panose="020B0609020204030204" pitchFamily="49" charset="0"/>
            </a:endParaRPr>
          </a:p>
          <a:p>
            <a:pPr marL="0" indent="0">
              <a:lnSpc>
                <a:spcPct val="100000"/>
              </a:lnSpc>
              <a:spcBef>
                <a:spcPts val="0"/>
              </a:spcBef>
              <a:buNone/>
            </a:pPr>
            <a:r>
              <a:rPr lang="de-DE" sz="1400" dirty="0">
                <a:solidFill>
                  <a:prstClr val="black"/>
                </a:solidFill>
                <a:latin typeface="Consolas" panose="020B0609020204030204" pitchFamily="49" charset="0"/>
              </a:rPr>
              <a:t> @</a:t>
            </a:r>
            <a:r>
              <a:rPr lang="de-DE" sz="1400" dirty="0" err="1">
                <a:solidFill>
                  <a:prstClr val="black"/>
                </a:solidFill>
                <a:latin typeface="Consolas" panose="020B0609020204030204" pitchFamily="49" charset="0"/>
              </a:rPr>
              <a:t>FragmentationHigh</a:t>
            </a:r>
            <a:r>
              <a:rPr lang="de-DE" sz="1400" dirty="0">
                <a:solidFill>
                  <a:prstClr val="black"/>
                </a:solidFill>
                <a:latin typeface="Consolas" panose="020B0609020204030204" pitchFamily="49" charset="0"/>
              </a:rPr>
              <a:t> </a:t>
            </a:r>
            <a:r>
              <a:rPr lang="de-DE" sz="1400" dirty="0" smtClean="0">
                <a:solidFill>
                  <a:srgbClr val="808080"/>
                </a:solidFill>
                <a:latin typeface="Consolas" panose="020B0609020204030204" pitchFamily="49" charset="0"/>
              </a:rPr>
              <a:t>=</a:t>
            </a:r>
            <a:br>
              <a:rPr lang="de-DE" sz="1400" dirty="0" smtClean="0">
                <a:solidFill>
                  <a:srgbClr val="808080"/>
                </a:solidFill>
                <a:latin typeface="Consolas" panose="020B0609020204030204" pitchFamily="49" charset="0"/>
              </a:rPr>
            </a:br>
            <a:r>
              <a:rPr lang="de-DE" sz="1400" dirty="0" smtClean="0">
                <a:solidFill>
                  <a:srgbClr val="808080"/>
                </a:solidFill>
                <a:latin typeface="Consolas" panose="020B0609020204030204" pitchFamily="49" charset="0"/>
              </a:rPr>
              <a:t>    </a:t>
            </a:r>
            <a:r>
              <a:rPr lang="de-DE" sz="1400" dirty="0" smtClean="0">
                <a:solidFill>
                  <a:srgbClr val="FF0000"/>
                </a:solidFill>
                <a:latin typeface="Consolas" panose="020B0609020204030204" pitchFamily="49" charset="0"/>
              </a:rPr>
              <a:t>'INDEX_REBUILD_ONLINE,INDEX_REBUILD_OFFLINE</a:t>
            </a:r>
            <a:r>
              <a:rPr lang="de-DE" sz="1400" dirty="0">
                <a:solidFill>
                  <a:srgbClr val="FF0000"/>
                </a:solidFill>
                <a:latin typeface="Consolas" panose="020B0609020204030204" pitchFamily="49" charset="0"/>
              </a:rPr>
              <a:t>'</a:t>
            </a:r>
            <a:r>
              <a:rPr lang="de-DE" sz="1400" dirty="0">
                <a:solidFill>
                  <a:srgbClr val="808080"/>
                </a:solidFill>
                <a:latin typeface="Consolas" panose="020B0609020204030204" pitchFamily="49" charset="0"/>
              </a:rPr>
              <a:t>,</a:t>
            </a:r>
            <a:endParaRPr lang="de-DE" sz="1400" dirty="0">
              <a:solidFill>
                <a:prstClr val="black"/>
              </a:solidFill>
              <a:latin typeface="Consolas" panose="020B0609020204030204" pitchFamily="49" charset="0"/>
            </a:endParaRPr>
          </a:p>
          <a:p>
            <a:pPr marL="0" indent="0">
              <a:lnSpc>
                <a:spcPct val="100000"/>
              </a:lnSpc>
              <a:spcBef>
                <a:spcPts val="0"/>
              </a:spcBef>
              <a:buNone/>
            </a:pPr>
            <a:r>
              <a:rPr lang="de-DE" sz="1400" dirty="0">
                <a:solidFill>
                  <a:prstClr val="black"/>
                </a:solidFill>
                <a:latin typeface="Consolas" panose="020B0609020204030204" pitchFamily="49" charset="0"/>
              </a:rPr>
              <a:t> @FragmentationLevel1 </a:t>
            </a:r>
            <a:r>
              <a:rPr lang="de-DE" sz="1400" dirty="0">
                <a:solidFill>
                  <a:srgbClr val="808080"/>
                </a:solidFill>
                <a:latin typeface="Consolas" panose="020B0609020204030204" pitchFamily="49" charset="0"/>
              </a:rPr>
              <a:t>=</a:t>
            </a:r>
            <a:r>
              <a:rPr lang="de-DE" sz="1400" dirty="0">
                <a:solidFill>
                  <a:prstClr val="black"/>
                </a:solidFill>
                <a:latin typeface="Consolas" panose="020B0609020204030204" pitchFamily="49" charset="0"/>
              </a:rPr>
              <a:t> 5</a:t>
            </a:r>
            <a:r>
              <a:rPr lang="de-DE" sz="1400" dirty="0">
                <a:solidFill>
                  <a:srgbClr val="808080"/>
                </a:solidFill>
                <a:latin typeface="Consolas" panose="020B0609020204030204" pitchFamily="49" charset="0"/>
              </a:rPr>
              <a:t>,</a:t>
            </a:r>
            <a:endParaRPr lang="de-DE" sz="1400" dirty="0">
              <a:solidFill>
                <a:prstClr val="black"/>
              </a:solidFill>
              <a:latin typeface="Consolas" panose="020B0609020204030204" pitchFamily="49" charset="0"/>
            </a:endParaRPr>
          </a:p>
          <a:p>
            <a:pPr marL="0" indent="0">
              <a:lnSpc>
                <a:spcPct val="100000"/>
              </a:lnSpc>
              <a:spcBef>
                <a:spcPts val="0"/>
              </a:spcBef>
              <a:buNone/>
            </a:pPr>
            <a:r>
              <a:rPr lang="de-DE" sz="1400" dirty="0">
                <a:solidFill>
                  <a:prstClr val="black"/>
                </a:solidFill>
                <a:latin typeface="Consolas" panose="020B0609020204030204" pitchFamily="49" charset="0"/>
              </a:rPr>
              <a:t> @FragmentationLevel2 </a:t>
            </a:r>
            <a:r>
              <a:rPr lang="de-DE" sz="1400" dirty="0">
                <a:solidFill>
                  <a:srgbClr val="808080"/>
                </a:solidFill>
                <a:latin typeface="Consolas" panose="020B0609020204030204" pitchFamily="49" charset="0"/>
              </a:rPr>
              <a:t>=</a:t>
            </a:r>
            <a:r>
              <a:rPr lang="de-DE" sz="1400" dirty="0">
                <a:solidFill>
                  <a:prstClr val="black"/>
                </a:solidFill>
                <a:latin typeface="Consolas" panose="020B0609020204030204" pitchFamily="49" charset="0"/>
              </a:rPr>
              <a:t> 30</a:t>
            </a:r>
            <a:r>
              <a:rPr lang="de-DE" sz="1400" dirty="0">
                <a:solidFill>
                  <a:srgbClr val="808080"/>
                </a:solidFill>
                <a:latin typeface="Consolas" panose="020B0609020204030204" pitchFamily="49" charset="0"/>
              </a:rPr>
              <a:t>,</a:t>
            </a:r>
            <a:endParaRPr lang="de-DE" sz="1400" dirty="0">
              <a:solidFill>
                <a:prstClr val="black"/>
              </a:solidFill>
              <a:latin typeface="Consolas" panose="020B0609020204030204" pitchFamily="49" charset="0"/>
            </a:endParaRPr>
          </a:p>
          <a:p>
            <a:pPr marL="0" indent="0">
              <a:lnSpc>
                <a:spcPct val="100000"/>
              </a:lnSpc>
              <a:spcBef>
                <a:spcPts val="0"/>
              </a:spcBef>
              <a:buNone/>
            </a:pPr>
            <a:r>
              <a:rPr lang="de-DE" sz="1400" dirty="0">
                <a:solidFill>
                  <a:prstClr val="black"/>
                </a:solidFill>
                <a:latin typeface="Consolas" panose="020B0609020204030204" pitchFamily="49" charset="0"/>
              </a:rPr>
              <a:t> @</a:t>
            </a:r>
            <a:r>
              <a:rPr lang="de-DE" sz="1400" dirty="0" err="1">
                <a:solidFill>
                  <a:prstClr val="black"/>
                </a:solidFill>
                <a:latin typeface="Consolas" panose="020B0609020204030204" pitchFamily="49" charset="0"/>
              </a:rPr>
              <a:t>UpdateStatistics</a:t>
            </a:r>
            <a:r>
              <a:rPr lang="de-DE" sz="1400" dirty="0">
                <a:solidFill>
                  <a:prstClr val="black"/>
                </a:solidFill>
                <a:latin typeface="Consolas" panose="020B0609020204030204" pitchFamily="49" charset="0"/>
              </a:rPr>
              <a:t> </a:t>
            </a:r>
            <a:r>
              <a:rPr lang="de-DE" sz="1400" dirty="0">
                <a:solidFill>
                  <a:srgbClr val="808080"/>
                </a:solidFill>
                <a:latin typeface="Consolas" panose="020B0609020204030204" pitchFamily="49" charset="0"/>
              </a:rPr>
              <a:t>=</a:t>
            </a:r>
            <a:r>
              <a:rPr lang="de-DE" sz="1400" dirty="0">
                <a:solidFill>
                  <a:prstClr val="black"/>
                </a:solidFill>
                <a:latin typeface="Consolas" panose="020B0609020204030204" pitchFamily="49" charset="0"/>
              </a:rPr>
              <a:t> </a:t>
            </a:r>
            <a:r>
              <a:rPr lang="de-DE" sz="1400" dirty="0">
                <a:solidFill>
                  <a:srgbClr val="FF0000"/>
                </a:solidFill>
                <a:latin typeface="Consolas" panose="020B0609020204030204" pitchFamily="49" charset="0"/>
              </a:rPr>
              <a:t>'ALL'</a:t>
            </a:r>
            <a:r>
              <a:rPr lang="de-DE" sz="1400" dirty="0">
                <a:solidFill>
                  <a:srgbClr val="808080"/>
                </a:solidFill>
                <a:latin typeface="Consolas" panose="020B0609020204030204" pitchFamily="49" charset="0"/>
              </a:rPr>
              <a:t>,</a:t>
            </a:r>
            <a:endParaRPr lang="de-DE" sz="1400" dirty="0">
              <a:solidFill>
                <a:prstClr val="black"/>
              </a:solidFill>
              <a:latin typeface="Consolas" panose="020B0609020204030204" pitchFamily="49" charset="0"/>
            </a:endParaRPr>
          </a:p>
          <a:p>
            <a:pPr marL="0" indent="0">
              <a:lnSpc>
                <a:spcPct val="100000"/>
              </a:lnSpc>
              <a:spcBef>
                <a:spcPts val="0"/>
              </a:spcBef>
              <a:buNone/>
            </a:pPr>
            <a:r>
              <a:rPr lang="de-DE" sz="1400" dirty="0">
                <a:solidFill>
                  <a:prstClr val="black"/>
                </a:solidFill>
                <a:latin typeface="Consolas" panose="020B0609020204030204" pitchFamily="49" charset="0"/>
              </a:rPr>
              <a:t> @</a:t>
            </a:r>
            <a:r>
              <a:rPr lang="de-DE" sz="1400" dirty="0" err="1">
                <a:solidFill>
                  <a:prstClr val="black"/>
                </a:solidFill>
                <a:latin typeface="Consolas" panose="020B0609020204030204" pitchFamily="49" charset="0"/>
              </a:rPr>
              <a:t>OnlyModifiedStatistics</a:t>
            </a:r>
            <a:r>
              <a:rPr lang="de-DE" sz="1400" dirty="0">
                <a:solidFill>
                  <a:prstClr val="black"/>
                </a:solidFill>
                <a:latin typeface="Consolas" panose="020B0609020204030204" pitchFamily="49" charset="0"/>
              </a:rPr>
              <a:t> </a:t>
            </a:r>
            <a:r>
              <a:rPr lang="de-DE" sz="1400" dirty="0">
                <a:solidFill>
                  <a:srgbClr val="808080"/>
                </a:solidFill>
                <a:latin typeface="Consolas" panose="020B0609020204030204" pitchFamily="49" charset="0"/>
              </a:rPr>
              <a:t>=</a:t>
            </a:r>
            <a:r>
              <a:rPr lang="de-DE" sz="1400" dirty="0">
                <a:solidFill>
                  <a:prstClr val="black"/>
                </a:solidFill>
                <a:latin typeface="Consolas" panose="020B0609020204030204" pitchFamily="49" charset="0"/>
              </a:rPr>
              <a:t> </a:t>
            </a:r>
            <a:r>
              <a:rPr lang="de-DE" sz="1400" dirty="0">
                <a:solidFill>
                  <a:srgbClr val="FF0000"/>
                </a:solidFill>
                <a:latin typeface="Consolas" panose="020B0609020204030204" pitchFamily="49" charset="0"/>
              </a:rPr>
              <a:t>'Y'</a:t>
            </a:r>
            <a:r>
              <a:rPr lang="de-DE" sz="1400" dirty="0">
                <a:solidFill>
                  <a:srgbClr val="808080"/>
                </a:solidFill>
                <a:latin typeface="Consolas" panose="020B0609020204030204" pitchFamily="49" charset="0"/>
              </a:rPr>
              <a:t>,</a:t>
            </a:r>
            <a:endParaRPr lang="de-DE" sz="1400" dirty="0">
              <a:solidFill>
                <a:prstClr val="black"/>
              </a:solidFill>
              <a:latin typeface="Consolas" panose="020B0609020204030204" pitchFamily="49" charset="0"/>
            </a:endParaRPr>
          </a:p>
          <a:p>
            <a:pPr marL="0" indent="0">
              <a:lnSpc>
                <a:spcPct val="100000"/>
              </a:lnSpc>
              <a:spcBef>
                <a:spcPts val="0"/>
              </a:spcBef>
              <a:buNone/>
            </a:pPr>
            <a:r>
              <a:rPr lang="de-DE" sz="1400" dirty="0">
                <a:solidFill>
                  <a:prstClr val="black"/>
                </a:solidFill>
                <a:latin typeface="Consolas" panose="020B0609020204030204" pitchFamily="49" charset="0"/>
              </a:rPr>
              <a:t> @</a:t>
            </a:r>
            <a:r>
              <a:rPr lang="de-DE" sz="1400" dirty="0" err="1">
                <a:solidFill>
                  <a:prstClr val="black"/>
                </a:solidFill>
                <a:latin typeface="Consolas" panose="020B0609020204030204" pitchFamily="49" charset="0"/>
              </a:rPr>
              <a:t>StatisticsSample</a:t>
            </a:r>
            <a:r>
              <a:rPr lang="de-DE" sz="1400" dirty="0">
                <a:solidFill>
                  <a:prstClr val="black"/>
                </a:solidFill>
                <a:latin typeface="Consolas" panose="020B0609020204030204" pitchFamily="49" charset="0"/>
              </a:rPr>
              <a:t> </a:t>
            </a:r>
            <a:r>
              <a:rPr lang="de-DE" sz="1400" dirty="0">
                <a:solidFill>
                  <a:srgbClr val="808080"/>
                </a:solidFill>
                <a:latin typeface="Consolas" panose="020B0609020204030204" pitchFamily="49" charset="0"/>
              </a:rPr>
              <a:t>=</a:t>
            </a:r>
            <a:r>
              <a:rPr lang="de-DE" sz="1400" dirty="0">
                <a:solidFill>
                  <a:prstClr val="black"/>
                </a:solidFill>
                <a:latin typeface="Consolas" panose="020B0609020204030204" pitchFamily="49" charset="0"/>
              </a:rPr>
              <a:t> 100</a:t>
            </a:r>
            <a:r>
              <a:rPr lang="de-DE" sz="1400" dirty="0">
                <a:solidFill>
                  <a:srgbClr val="808080"/>
                </a:solidFill>
                <a:latin typeface="Consolas" panose="020B0609020204030204" pitchFamily="49" charset="0"/>
              </a:rPr>
              <a:t>,</a:t>
            </a:r>
            <a:endParaRPr lang="de-DE" sz="1400" dirty="0">
              <a:solidFill>
                <a:prstClr val="black"/>
              </a:solidFill>
              <a:latin typeface="Consolas" panose="020B0609020204030204" pitchFamily="49" charset="0"/>
            </a:endParaRPr>
          </a:p>
          <a:p>
            <a:pPr marL="0" indent="0">
              <a:lnSpc>
                <a:spcPct val="100000"/>
              </a:lnSpc>
              <a:spcBef>
                <a:spcPts val="0"/>
              </a:spcBef>
              <a:buNone/>
            </a:pPr>
            <a:r>
              <a:rPr lang="de-DE" sz="1400" dirty="0">
                <a:solidFill>
                  <a:prstClr val="black"/>
                </a:solidFill>
                <a:latin typeface="Consolas" panose="020B0609020204030204" pitchFamily="49" charset="0"/>
              </a:rPr>
              <a:t> @</a:t>
            </a:r>
            <a:r>
              <a:rPr lang="de-DE" sz="1400" dirty="0" err="1">
                <a:solidFill>
                  <a:prstClr val="black"/>
                </a:solidFill>
                <a:latin typeface="Consolas" panose="020B0609020204030204" pitchFamily="49" charset="0"/>
              </a:rPr>
              <a:t>MaxDOP</a:t>
            </a:r>
            <a:r>
              <a:rPr lang="de-DE" sz="1400" dirty="0">
                <a:solidFill>
                  <a:prstClr val="black"/>
                </a:solidFill>
                <a:latin typeface="Consolas" panose="020B0609020204030204" pitchFamily="49" charset="0"/>
              </a:rPr>
              <a:t> </a:t>
            </a:r>
            <a:r>
              <a:rPr lang="de-DE" sz="1400" dirty="0">
                <a:solidFill>
                  <a:srgbClr val="808080"/>
                </a:solidFill>
                <a:latin typeface="Consolas" panose="020B0609020204030204" pitchFamily="49" charset="0"/>
              </a:rPr>
              <a:t>=</a:t>
            </a:r>
            <a:r>
              <a:rPr lang="de-DE" sz="1400" dirty="0">
                <a:solidFill>
                  <a:prstClr val="black"/>
                </a:solidFill>
                <a:latin typeface="Consolas" panose="020B0609020204030204" pitchFamily="49" charset="0"/>
              </a:rPr>
              <a:t> 4</a:t>
            </a:r>
            <a:r>
              <a:rPr lang="de-DE" sz="1400" dirty="0">
                <a:solidFill>
                  <a:srgbClr val="808080"/>
                </a:solidFill>
                <a:latin typeface="Consolas" panose="020B0609020204030204" pitchFamily="49" charset="0"/>
              </a:rPr>
              <a:t>,</a:t>
            </a:r>
            <a:endParaRPr lang="de-DE" sz="1400" dirty="0">
              <a:solidFill>
                <a:prstClr val="black"/>
              </a:solidFill>
              <a:latin typeface="Consolas" panose="020B0609020204030204" pitchFamily="49" charset="0"/>
            </a:endParaRPr>
          </a:p>
          <a:p>
            <a:pPr marL="0" indent="0">
              <a:lnSpc>
                <a:spcPct val="100000"/>
              </a:lnSpc>
              <a:spcBef>
                <a:spcPts val="0"/>
              </a:spcBef>
              <a:buNone/>
            </a:pPr>
            <a:r>
              <a:rPr lang="de-DE" sz="1400" dirty="0">
                <a:solidFill>
                  <a:prstClr val="black"/>
                </a:solidFill>
                <a:latin typeface="Consolas" panose="020B0609020204030204" pitchFamily="49" charset="0"/>
              </a:rPr>
              <a:t> @</a:t>
            </a:r>
            <a:r>
              <a:rPr lang="de-DE" sz="1400" dirty="0" err="1">
                <a:solidFill>
                  <a:prstClr val="black"/>
                </a:solidFill>
                <a:latin typeface="Consolas" panose="020B0609020204030204" pitchFamily="49" charset="0"/>
              </a:rPr>
              <a:t>LogToTable</a:t>
            </a:r>
            <a:r>
              <a:rPr lang="de-DE" sz="1400" dirty="0">
                <a:solidFill>
                  <a:prstClr val="black"/>
                </a:solidFill>
                <a:latin typeface="Consolas" panose="020B0609020204030204" pitchFamily="49" charset="0"/>
              </a:rPr>
              <a:t> </a:t>
            </a:r>
            <a:r>
              <a:rPr lang="de-DE" sz="1400" dirty="0">
                <a:solidFill>
                  <a:srgbClr val="808080"/>
                </a:solidFill>
                <a:latin typeface="Consolas" panose="020B0609020204030204" pitchFamily="49" charset="0"/>
              </a:rPr>
              <a:t>=</a:t>
            </a:r>
            <a:r>
              <a:rPr lang="de-DE" sz="1400" dirty="0">
                <a:solidFill>
                  <a:prstClr val="black"/>
                </a:solidFill>
                <a:latin typeface="Consolas" panose="020B0609020204030204" pitchFamily="49" charset="0"/>
              </a:rPr>
              <a:t> </a:t>
            </a:r>
            <a:r>
              <a:rPr lang="de-DE" sz="1400" dirty="0">
                <a:solidFill>
                  <a:srgbClr val="FF0000"/>
                </a:solidFill>
                <a:latin typeface="Consolas" panose="020B0609020204030204" pitchFamily="49" charset="0"/>
              </a:rPr>
              <a:t>'Y</a:t>
            </a:r>
            <a:r>
              <a:rPr lang="de-DE" sz="1400" dirty="0" smtClean="0">
                <a:solidFill>
                  <a:srgbClr val="FF0000"/>
                </a:solidFill>
                <a:latin typeface="Consolas" panose="020B0609020204030204" pitchFamily="49" charset="0"/>
              </a:rPr>
              <a:t>'</a:t>
            </a:r>
            <a:r>
              <a:rPr lang="de-DE" sz="1400" dirty="0" smtClean="0">
                <a:solidFill>
                  <a:srgbClr val="808080"/>
                </a:solidFill>
                <a:latin typeface="Consolas" panose="020B0609020204030204" pitchFamily="49" charset="0"/>
              </a:rPr>
              <a:t>;</a:t>
            </a:r>
          </a:p>
          <a:p>
            <a:pPr marL="0" indent="0">
              <a:lnSpc>
                <a:spcPct val="100000"/>
              </a:lnSpc>
              <a:spcBef>
                <a:spcPts val="0"/>
              </a:spcBef>
              <a:buNone/>
            </a:pPr>
            <a:endParaRPr lang="de-DE" sz="1400" dirty="0">
              <a:solidFill>
                <a:srgbClr val="808080"/>
              </a:solidFill>
              <a:latin typeface="Consolas" panose="020B0609020204030204" pitchFamily="49" charset="0"/>
            </a:endParaRPr>
          </a:p>
          <a:p>
            <a:pPr marL="0" indent="0">
              <a:lnSpc>
                <a:spcPct val="100000"/>
              </a:lnSpc>
              <a:spcBef>
                <a:spcPts val="0"/>
              </a:spcBef>
              <a:buNone/>
            </a:pPr>
            <a:r>
              <a:rPr lang="en-US" sz="1400" dirty="0">
                <a:solidFill>
                  <a:srgbClr val="008000"/>
                </a:solidFill>
                <a:latin typeface="Consolas" panose="020B0609020204030204" pitchFamily="49" charset="0"/>
              </a:rPr>
              <a:t>-- check the physical integrity of all user databases</a:t>
            </a:r>
            <a:endParaRPr lang="en-US" sz="1400" dirty="0">
              <a:solidFill>
                <a:prstClr val="black"/>
              </a:solidFill>
              <a:latin typeface="Consolas" panose="020B0609020204030204" pitchFamily="49" charset="0"/>
            </a:endParaRPr>
          </a:p>
          <a:p>
            <a:pPr marL="0" indent="0">
              <a:lnSpc>
                <a:spcPct val="100000"/>
              </a:lnSpc>
              <a:spcBef>
                <a:spcPts val="0"/>
              </a:spcBef>
              <a:buNone/>
            </a:pPr>
            <a:r>
              <a:rPr lang="de-DE" sz="1400" dirty="0">
                <a:solidFill>
                  <a:srgbClr val="0000FF"/>
                </a:solidFill>
                <a:latin typeface="Consolas" panose="020B0609020204030204" pitchFamily="49" charset="0"/>
              </a:rPr>
              <a:t>EXECUTE</a:t>
            </a:r>
            <a:r>
              <a:rPr lang="de-DE" sz="1400" dirty="0">
                <a:solidFill>
                  <a:prstClr val="black"/>
                </a:solidFill>
                <a:latin typeface="Consolas" panose="020B0609020204030204" pitchFamily="49" charset="0"/>
              </a:rPr>
              <a:t> </a:t>
            </a:r>
            <a:r>
              <a:rPr lang="de-DE" sz="1400" dirty="0" err="1">
                <a:solidFill>
                  <a:prstClr val="black"/>
                </a:solidFill>
                <a:latin typeface="Consolas" panose="020B0609020204030204" pitchFamily="49" charset="0"/>
              </a:rPr>
              <a:t>dbo</a:t>
            </a:r>
            <a:r>
              <a:rPr lang="de-DE" sz="1400" dirty="0" err="1">
                <a:solidFill>
                  <a:srgbClr val="808080"/>
                </a:solidFill>
                <a:latin typeface="Consolas" panose="020B0609020204030204" pitchFamily="49" charset="0"/>
              </a:rPr>
              <a:t>.</a:t>
            </a:r>
            <a:r>
              <a:rPr lang="de-DE" sz="1400" dirty="0" err="1">
                <a:solidFill>
                  <a:prstClr val="black"/>
                </a:solidFill>
                <a:latin typeface="Consolas" panose="020B0609020204030204" pitchFamily="49" charset="0"/>
              </a:rPr>
              <a:t>DatabaseIntegrityCheck</a:t>
            </a:r>
            <a:endParaRPr lang="de-DE" sz="1400" dirty="0">
              <a:solidFill>
                <a:prstClr val="black"/>
              </a:solidFill>
              <a:latin typeface="Consolas" panose="020B0609020204030204" pitchFamily="49" charset="0"/>
            </a:endParaRPr>
          </a:p>
          <a:p>
            <a:pPr marL="0" indent="0">
              <a:lnSpc>
                <a:spcPct val="100000"/>
              </a:lnSpc>
              <a:spcBef>
                <a:spcPts val="0"/>
              </a:spcBef>
              <a:buNone/>
            </a:pPr>
            <a:r>
              <a:rPr lang="de-DE" sz="1400" dirty="0">
                <a:solidFill>
                  <a:srgbClr val="0000FF"/>
                </a:solidFill>
                <a:latin typeface="Consolas" panose="020B0609020204030204" pitchFamily="49" charset="0"/>
              </a:rPr>
              <a:t> </a:t>
            </a:r>
            <a:r>
              <a:rPr lang="de-DE" sz="1400" dirty="0">
                <a:solidFill>
                  <a:prstClr val="black"/>
                </a:solidFill>
                <a:latin typeface="Consolas" panose="020B0609020204030204" pitchFamily="49" charset="0"/>
              </a:rPr>
              <a:t>@Databases </a:t>
            </a:r>
            <a:r>
              <a:rPr lang="de-DE" sz="1400" dirty="0">
                <a:solidFill>
                  <a:srgbClr val="808080"/>
                </a:solidFill>
                <a:latin typeface="Consolas" panose="020B0609020204030204" pitchFamily="49" charset="0"/>
              </a:rPr>
              <a:t>=</a:t>
            </a:r>
            <a:r>
              <a:rPr lang="de-DE" sz="1400" dirty="0">
                <a:solidFill>
                  <a:prstClr val="black"/>
                </a:solidFill>
                <a:latin typeface="Consolas" panose="020B0609020204030204" pitchFamily="49" charset="0"/>
              </a:rPr>
              <a:t> </a:t>
            </a:r>
            <a:r>
              <a:rPr lang="de-DE" sz="1400" dirty="0">
                <a:solidFill>
                  <a:srgbClr val="FF0000"/>
                </a:solidFill>
                <a:latin typeface="Consolas" panose="020B0609020204030204" pitchFamily="49" charset="0"/>
              </a:rPr>
              <a:t>'USER_DATABASES'</a:t>
            </a:r>
            <a:r>
              <a:rPr lang="de-DE" sz="1400" dirty="0">
                <a:solidFill>
                  <a:srgbClr val="808080"/>
                </a:solidFill>
                <a:latin typeface="Consolas" panose="020B0609020204030204" pitchFamily="49" charset="0"/>
              </a:rPr>
              <a:t>,</a:t>
            </a:r>
            <a:endParaRPr lang="de-DE" sz="1400" dirty="0">
              <a:solidFill>
                <a:prstClr val="black"/>
              </a:solidFill>
              <a:latin typeface="Consolas" panose="020B0609020204030204" pitchFamily="49" charset="0"/>
            </a:endParaRPr>
          </a:p>
          <a:p>
            <a:pPr marL="0" indent="0">
              <a:lnSpc>
                <a:spcPct val="100000"/>
              </a:lnSpc>
              <a:spcBef>
                <a:spcPts val="0"/>
              </a:spcBef>
              <a:buNone/>
            </a:pPr>
            <a:r>
              <a:rPr lang="de-DE" sz="1400" dirty="0">
                <a:solidFill>
                  <a:prstClr val="black"/>
                </a:solidFill>
                <a:latin typeface="Consolas" panose="020B0609020204030204" pitchFamily="49" charset="0"/>
              </a:rPr>
              <a:t> @</a:t>
            </a:r>
            <a:r>
              <a:rPr lang="de-DE" sz="1400" dirty="0" err="1">
                <a:solidFill>
                  <a:prstClr val="black"/>
                </a:solidFill>
                <a:latin typeface="Consolas" panose="020B0609020204030204" pitchFamily="49" charset="0"/>
              </a:rPr>
              <a:t>CheckCommands</a:t>
            </a:r>
            <a:r>
              <a:rPr lang="de-DE" sz="1400" dirty="0">
                <a:solidFill>
                  <a:prstClr val="black"/>
                </a:solidFill>
                <a:latin typeface="Consolas" panose="020B0609020204030204" pitchFamily="49" charset="0"/>
              </a:rPr>
              <a:t> </a:t>
            </a:r>
            <a:r>
              <a:rPr lang="de-DE" sz="1400" dirty="0">
                <a:solidFill>
                  <a:srgbClr val="808080"/>
                </a:solidFill>
                <a:latin typeface="Consolas" panose="020B0609020204030204" pitchFamily="49" charset="0"/>
              </a:rPr>
              <a:t>=</a:t>
            </a:r>
            <a:r>
              <a:rPr lang="de-DE" sz="1400" dirty="0">
                <a:solidFill>
                  <a:prstClr val="black"/>
                </a:solidFill>
                <a:latin typeface="Consolas" panose="020B0609020204030204" pitchFamily="49" charset="0"/>
              </a:rPr>
              <a:t> </a:t>
            </a:r>
            <a:r>
              <a:rPr lang="de-DE" sz="1400" dirty="0">
                <a:solidFill>
                  <a:srgbClr val="FF0000"/>
                </a:solidFill>
                <a:latin typeface="Consolas" panose="020B0609020204030204" pitchFamily="49" charset="0"/>
              </a:rPr>
              <a:t>'CHECKDB'</a:t>
            </a:r>
            <a:r>
              <a:rPr lang="de-DE" sz="1400" dirty="0">
                <a:solidFill>
                  <a:srgbClr val="808080"/>
                </a:solidFill>
                <a:latin typeface="Consolas" panose="020B0609020204030204" pitchFamily="49" charset="0"/>
              </a:rPr>
              <a:t>,</a:t>
            </a:r>
            <a:endParaRPr lang="de-DE" sz="1400" dirty="0">
              <a:solidFill>
                <a:prstClr val="black"/>
              </a:solidFill>
              <a:latin typeface="Consolas" panose="020B0609020204030204" pitchFamily="49" charset="0"/>
            </a:endParaRPr>
          </a:p>
          <a:p>
            <a:pPr marL="0" indent="0">
              <a:lnSpc>
                <a:spcPct val="100000"/>
              </a:lnSpc>
              <a:spcBef>
                <a:spcPts val="0"/>
              </a:spcBef>
              <a:buNone/>
            </a:pPr>
            <a:r>
              <a:rPr lang="de-DE" sz="1400" dirty="0">
                <a:solidFill>
                  <a:prstClr val="black"/>
                </a:solidFill>
                <a:latin typeface="Consolas" panose="020B0609020204030204" pitchFamily="49" charset="0"/>
              </a:rPr>
              <a:t> @</a:t>
            </a:r>
            <a:r>
              <a:rPr lang="de-DE" sz="1400" dirty="0" err="1">
                <a:solidFill>
                  <a:prstClr val="black"/>
                </a:solidFill>
                <a:latin typeface="Consolas" panose="020B0609020204030204" pitchFamily="49" charset="0"/>
              </a:rPr>
              <a:t>PhysicalOnly</a:t>
            </a:r>
            <a:r>
              <a:rPr lang="de-DE" sz="1400" dirty="0">
                <a:solidFill>
                  <a:prstClr val="black"/>
                </a:solidFill>
                <a:latin typeface="Consolas" panose="020B0609020204030204" pitchFamily="49" charset="0"/>
              </a:rPr>
              <a:t> </a:t>
            </a:r>
            <a:r>
              <a:rPr lang="de-DE" sz="1400" dirty="0">
                <a:solidFill>
                  <a:srgbClr val="808080"/>
                </a:solidFill>
                <a:latin typeface="Consolas" panose="020B0609020204030204" pitchFamily="49" charset="0"/>
              </a:rPr>
              <a:t>=</a:t>
            </a:r>
            <a:r>
              <a:rPr lang="de-DE" sz="1400" dirty="0">
                <a:solidFill>
                  <a:prstClr val="black"/>
                </a:solidFill>
                <a:latin typeface="Consolas" panose="020B0609020204030204" pitchFamily="49" charset="0"/>
              </a:rPr>
              <a:t> </a:t>
            </a:r>
            <a:r>
              <a:rPr lang="de-DE" sz="1400" dirty="0">
                <a:solidFill>
                  <a:srgbClr val="FF0000"/>
                </a:solidFill>
                <a:latin typeface="Consolas" panose="020B0609020204030204" pitchFamily="49" charset="0"/>
              </a:rPr>
              <a:t>'Y</a:t>
            </a:r>
            <a:r>
              <a:rPr lang="de-DE" sz="1400" dirty="0" smtClean="0">
                <a:solidFill>
                  <a:srgbClr val="FF0000"/>
                </a:solidFill>
                <a:latin typeface="Consolas" panose="020B0609020204030204" pitchFamily="49" charset="0"/>
              </a:rPr>
              <a:t>'</a:t>
            </a:r>
            <a:r>
              <a:rPr lang="de-DE" sz="1400" dirty="0" smtClean="0">
                <a:solidFill>
                  <a:srgbClr val="808080"/>
                </a:solidFill>
                <a:latin typeface="Consolas" panose="020B0609020204030204" pitchFamily="49" charset="0"/>
              </a:rPr>
              <a:t>;</a:t>
            </a:r>
            <a:endParaRPr lang="de-DE" sz="1400" dirty="0">
              <a:solidFill>
                <a:prstClr val="black"/>
              </a:solidFill>
              <a:latin typeface="Consolas" panose="020B0609020204030204" pitchFamily="49" charset="0"/>
            </a:endParaRPr>
          </a:p>
        </p:txBody>
      </p:sp>
      <p:grpSp>
        <p:nvGrpSpPr>
          <p:cNvPr id="9" name="Group 8"/>
          <p:cNvGrpSpPr/>
          <p:nvPr/>
        </p:nvGrpSpPr>
        <p:grpSpPr>
          <a:xfrm>
            <a:off x="10080000" y="5670000"/>
            <a:ext cx="2070000" cy="990000"/>
            <a:chOff x="10080000" y="449999"/>
            <a:chExt cx="2070000" cy="990000"/>
          </a:xfrm>
        </p:grpSpPr>
        <p:sp>
          <p:nvSpPr>
            <p:cNvPr id="11" name="Rounded Rectangular Callout 10"/>
            <p:cNvSpPr/>
            <p:nvPr/>
          </p:nvSpPr>
          <p:spPr bwMode="auto">
            <a:xfrm>
              <a:off x="10080000" y="449999"/>
              <a:ext cx="2070000" cy="990000"/>
            </a:xfrm>
            <a:prstGeom prst="wedgeRoundRectCallou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DE" sz="2000" dirty="0">
                <a:gradFill>
                  <a:gsLst>
                    <a:gs pos="0">
                      <a:srgbClr val="FFFFFF"/>
                    </a:gs>
                    <a:gs pos="100000">
                      <a:srgbClr val="FFFFFF"/>
                    </a:gs>
                  </a:gsLst>
                  <a:lin ang="5400000" scaled="0"/>
                </a:gradFill>
              </a:endParaRPr>
            </a:p>
          </p:txBody>
        </p:sp>
        <p:sp>
          <p:nvSpPr>
            <p:cNvPr id="12" name="TextBox 11"/>
            <p:cNvSpPr txBox="1"/>
            <p:nvPr/>
          </p:nvSpPr>
          <p:spPr>
            <a:xfrm>
              <a:off x="10368000" y="576000"/>
              <a:ext cx="1530000" cy="720000"/>
            </a:xfrm>
            <a:prstGeom prst="rect">
              <a:avLst/>
            </a:prstGeom>
            <a:noFill/>
          </p:spPr>
          <p:txBody>
            <a:bodyPr wrap="none" lIns="182880" tIns="146304" rIns="182880" bIns="146304" rtlCol="0">
              <a:spAutoFit/>
            </a:bodyPr>
            <a:lstStyle/>
            <a:p>
              <a:pPr algn="ctr">
                <a:lnSpc>
                  <a:spcPct val="90000"/>
                </a:lnSpc>
              </a:pPr>
              <a:r>
                <a:rPr lang="de-DE" sz="3200" b="1" dirty="0" smtClean="0">
                  <a:solidFill>
                    <a:schemeClr val="bg1"/>
                  </a:solidFill>
                </a:rPr>
                <a:t>Demo</a:t>
              </a:r>
            </a:p>
          </p:txBody>
        </p:sp>
      </p:grpSp>
    </p:spTree>
    <p:extLst>
      <p:ext uri="{BB962C8B-B14F-4D97-AF65-F5344CB8AC3E}">
        <p14:creationId xmlns:p14="http://schemas.microsoft.com/office/powerpoint/2010/main" val="23229242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2"/>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white">
          <a:xfrm>
            <a:off x="8640000" y="0"/>
            <a:ext cx="3796474" cy="69840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3"/>
          <p:cNvSpPr>
            <a:spLocks noGrp="1"/>
          </p:cNvSpPr>
          <p:nvPr>
            <p:ph type="body" sz="quarter" idx="10"/>
          </p:nvPr>
        </p:nvSpPr>
        <p:spPr>
          <a:xfrm>
            <a:off x="274638" y="1212849"/>
            <a:ext cx="8100000" cy="3477813"/>
          </a:xfrm>
        </p:spPr>
        <p:txBody>
          <a:bodyPr/>
          <a:lstStyle/>
          <a:p>
            <a:pPr>
              <a:spcAft>
                <a:spcPts val="300"/>
              </a:spcAft>
            </a:pPr>
            <a:r>
              <a:rPr lang="en-US" sz="2000" dirty="0">
                <a:latin typeface="+mn-lt"/>
                <a:hlinkClick r:id="rId3"/>
              </a:rPr>
              <a:t>Glenn Berry‘s SQL Server Diagnostic Queries</a:t>
            </a:r>
            <a:endParaRPr lang="de-DE" sz="2000" dirty="0">
              <a:latin typeface="+mn-lt"/>
            </a:endParaRPr>
          </a:p>
          <a:p>
            <a:pPr lvl="1">
              <a:spcAft>
                <a:spcPts val="300"/>
              </a:spcAft>
            </a:pPr>
            <a:r>
              <a:rPr lang="en-US" sz="1800" dirty="0"/>
              <a:t>Solution based on DMVs</a:t>
            </a:r>
          </a:p>
          <a:p>
            <a:pPr lvl="1">
              <a:spcAft>
                <a:spcPts val="300"/>
              </a:spcAft>
            </a:pPr>
            <a:r>
              <a:rPr lang="de-DE" sz="1800" dirty="0" err="1"/>
              <a:t>Assesses</a:t>
            </a:r>
            <a:r>
              <a:rPr lang="de-DE" sz="1800" dirty="0"/>
              <a:t> </a:t>
            </a:r>
            <a:r>
              <a:rPr lang="de-DE" sz="1800" dirty="0" err="1"/>
              <a:t>Configuration</a:t>
            </a:r>
            <a:r>
              <a:rPr lang="de-DE" sz="1800" dirty="0"/>
              <a:t>, </a:t>
            </a:r>
            <a:r>
              <a:rPr lang="de-DE" sz="1800" dirty="0" err="1"/>
              <a:t>Workload</a:t>
            </a:r>
            <a:r>
              <a:rPr lang="de-DE" sz="1800" dirty="0"/>
              <a:t> </a:t>
            </a:r>
            <a:r>
              <a:rPr lang="de-DE" sz="1800" dirty="0" err="1"/>
              <a:t>Statistics</a:t>
            </a:r>
            <a:r>
              <a:rPr lang="de-DE" sz="1800" dirty="0"/>
              <a:t>, Index </a:t>
            </a:r>
            <a:r>
              <a:rPr lang="de-DE" sz="1800" dirty="0" err="1"/>
              <a:t>Usage</a:t>
            </a:r>
            <a:r>
              <a:rPr lang="de-DE" sz="1800" dirty="0"/>
              <a:t> </a:t>
            </a:r>
            <a:r>
              <a:rPr lang="de-DE" sz="1800" dirty="0" err="1"/>
              <a:t>Statistics</a:t>
            </a:r>
            <a:endParaRPr lang="de-DE" sz="1800" dirty="0"/>
          </a:p>
          <a:p>
            <a:pPr>
              <a:spcAft>
                <a:spcPts val="300"/>
              </a:spcAft>
            </a:pPr>
            <a:endParaRPr lang="en-US" sz="2000" dirty="0">
              <a:latin typeface="+mn-lt"/>
              <a:hlinkClick r:id="rId4"/>
            </a:endParaRPr>
          </a:p>
          <a:p>
            <a:pPr>
              <a:spcAft>
                <a:spcPts val="300"/>
              </a:spcAft>
            </a:pPr>
            <a:r>
              <a:rPr lang="en-US" sz="2000" dirty="0">
                <a:latin typeface="+mn-lt"/>
                <a:hlinkClick r:id="rId4"/>
              </a:rPr>
              <a:t>Brent </a:t>
            </a:r>
            <a:r>
              <a:rPr lang="en-US" sz="2000" dirty="0" err="1">
                <a:latin typeface="+mn-lt"/>
                <a:hlinkClick r:id="rId4"/>
              </a:rPr>
              <a:t>Ozar's</a:t>
            </a:r>
            <a:r>
              <a:rPr lang="en-US" sz="2000" dirty="0">
                <a:latin typeface="+mn-lt"/>
                <a:hlinkClick r:id="rId4"/>
              </a:rPr>
              <a:t> SQL Server Health Check Scripts</a:t>
            </a:r>
            <a:endParaRPr lang="de-DE" sz="2000" dirty="0">
              <a:latin typeface="+mn-lt"/>
            </a:endParaRPr>
          </a:p>
          <a:p>
            <a:pPr lvl="1">
              <a:spcAft>
                <a:spcPts val="300"/>
              </a:spcAft>
            </a:pPr>
            <a:r>
              <a:rPr lang="en-US" sz="1800" dirty="0"/>
              <a:t>Solution based on Stored Procedures</a:t>
            </a:r>
          </a:p>
          <a:p>
            <a:pPr lvl="1">
              <a:spcAft>
                <a:spcPts val="300"/>
              </a:spcAft>
            </a:pPr>
            <a:r>
              <a:rPr lang="de-DE" sz="1800" dirty="0" err="1"/>
              <a:t>Assesses</a:t>
            </a:r>
            <a:r>
              <a:rPr lang="de-DE" sz="1800" dirty="0"/>
              <a:t> </a:t>
            </a:r>
            <a:r>
              <a:rPr lang="de-DE" sz="1800" dirty="0" err="1"/>
              <a:t>Configuration</a:t>
            </a:r>
            <a:r>
              <a:rPr lang="de-DE" sz="1800" dirty="0"/>
              <a:t>, Security, </a:t>
            </a:r>
            <a:r>
              <a:rPr lang="de-DE" sz="1800" dirty="0" err="1"/>
              <a:t>Health</a:t>
            </a:r>
            <a:r>
              <a:rPr lang="de-DE" sz="1800" dirty="0"/>
              <a:t>, Performance </a:t>
            </a:r>
            <a:r>
              <a:rPr lang="de-DE" sz="1800" dirty="0" err="1" smtClean="0"/>
              <a:t>Issues</a:t>
            </a:r>
            <a:endParaRPr lang="de-DE" sz="1800" dirty="0" smtClean="0"/>
          </a:p>
          <a:p>
            <a:pPr lvl="1">
              <a:spcAft>
                <a:spcPts val="300"/>
              </a:spcAft>
            </a:pPr>
            <a:endParaRPr lang="de-DE" sz="1800" dirty="0" smtClean="0"/>
          </a:p>
          <a:p>
            <a:pPr marL="0" lvl="1"/>
            <a:r>
              <a:rPr lang="de-DE" dirty="0"/>
              <a:t>For </a:t>
            </a:r>
            <a:r>
              <a:rPr lang="de-DE" dirty="0" err="1"/>
              <a:t>free</a:t>
            </a:r>
            <a:r>
              <a:rPr lang="de-DE" dirty="0"/>
              <a:t> ;-)</a:t>
            </a:r>
          </a:p>
          <a:p>
            <a:pPr lvl="1">
              <a:spcAft>
                <a:spcPts val="300"/>
              </a:spcAft>
            </a:pPr>
            <a:endParaRPr lang="de-DE" sz="1800" dirty="0"/>
          </a:p>
        </p:txBody>
      </p:sp>
      <p:sp>
        <p:nvSpPr>
          <p:cNvPr id="3" name="Title 2"/>
          <p:cNvSpPr>
            <a:spLocks noGrp="1"/>
          </p:cNvSpPr>
          <p:nvPr>
            <p:ph type="title"/>
          </p:nvPr>
        </p:nvSpPr>
        <p:spPr/>
        <p:txBody>
          <a:bodyPr/>
          <a:lstStyle/>
          <a:p>
            <a:r>
              <a:rPr lang="de-DE" dirty="0" err="1"/>
              <a:t>Diagnostic</a:t>
            </a:r>
            <a:r>
              <a:rPr lang="de-DE" dirty="0"/>
              <a:t> </a:t>
            </a:r>
            <a:r>
              <a:rPr lang="de-DE" dirty="0" smtClean="0"/>
              <a:t>Scripts</a:t>
            </a:r>
            <a:endParaRPr lang="de-DE" dirty="0"/>
          </a:p>
        </p:txBody>
      </p:sp>
    </p:spTree>
    <p:extLst>
      <p:ext uri="{BB962C8B-B14F-4D97-AF65-F5344CB8AC3E}">
        <p14:creationId xmlns:p14="http://schemas.microsoft.com/office/powerpoint/2010/main" val="3648368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638" y="1212849"/>
            <a:ext cx="8100000" cy="4801252"/>
          </a:xfrm>
        </p:spPr>
        <p:txBody>
          <a:bodyPr/>
          <a:lstStyle/>
          <a:p>
            <a:pPr lvl="1">
              <a:lnSpc>
                <a:spcPts val="3000"/>
              </a:lnSpc>
              <a:tabLst>
                <a:tab pos="1435100" algn="l"/>
              </a:tabLst>
            </a:pPr>
            <a:r>
              <a:rPr lang="en-US" b="1" dirty="0"/>
              <a:t>Jul 15	</a:t>
            </a:r>
            <a:r>
              <a:rPr lang="en-US" b="1" dirty="0" smtClean="0"/>
              <a:t>New </a:t>
            </a:r>
            <a:r>
              <a:rPr lang="en-US" b="1" dirty="0"/>
              <a:t>Features</a:t>
            </a:r>
          </a:p>
          <a:p>
            <a:pPr lvl="1">
              <a:lnSpc>
                <a:spcPts val="3000"/>
              </a:lnSpc>
              <a:tabLst>
                <a:tab pos="1435100" algn="l"/>
              </a:tabLst>
            </a:pPr>
            <a:r>
              <a:rPr lang="en-US" b="1" dirty="0">
                <a:solidFill>
                  <a:srgbClr val="0072C6"/>
                </a:solidFill>
              </a:rPr>
              <a:t>Jul 29	Configuration and Maintenance</a:t>
            </a:r>
          </a:p>
          <a:p>
            <a:pPr marL="342777" lvl="1" indent="0">
              <a:lnSpc>
                <a:spcPts val="3000"/>
              </a:lnSpc>
              <a:spcBef>
                <a:spcPts val="0"/>
              </a:spcBef>
              <a:buNone/>
              <a:tabLst>
                <a:tab pos="1435100" algn="l"/>
              </a:tabLst>
            </a:pPr>
            <a:r>
              <a:rPr lang="en-US" b="1" dirty="0" smtClean="0"/>
              <a:t>	</a:t>
            </a:r>
            <a:r>
              <a:rPr lang="en-US" dirty="0" smtClean="0"/>
              <a:t>Vacation Time</a:t>
            </a:r>
          </a:p>
          <a:p>
            <a:pPr marL="342777" lvl="1" indent="0">
              <a:lnSpc>
                <a:spcPts val="3000"/>
              </a:lnSpc>
              <a:spcBef>
                <a:spcPts val="0"/>
              </a:spcBef>
              <a:buNone/>
              <a:tabLst>
                <a:tab pos="1435100" algn="l"/>
              </a:tabLst>
            </a:pPr>
            <a:r>
              <a:rPr lang="en-US" b="1" dirty="0" smtClean="0"/>
              <a:t>Aug 26	Monitoring with Extended Events</a:t>
            </a:r>
          </a:p>
          <a:p>
            <a:pPr lvl="1">
              <a:lnSpc>
                <a:spcPts val="3000"/>
              </a:lnSpc>
              <a:tabLst>
                <a:tab pos="1435100" algn="l"/>
              </a:tabLst>
            </a:pPr>
            <a:r>
              <a:rPr lang="en-US" b="1" dirty="0" smtClean="0"/>
              <a:t>Sep 09	In-Memory OLTP - Extreme Transactional Processing</a:t>
            </a:r>
          </a:p>
          <a:p>
            <a:pPr lvl="1">
              <a:lnSpc>
                <a:spcPts val="3000"/>
              </a:lnSpc>
              <a:tabLst>
                <a:tab pos="1435100" algn="l"/>
              </a:tabLst>
            </a:pPr>
            <a:r>
              <a:rPr lang="en-US" b="1" dirty="0" smtClean="0"/>
              <a:t>Sep 23	In-Memory </a:t>
            </a:r>
            <a:r>
              <a:rPr lang="en-US" b="1" dirty="0"/>
              <a:t>DWH - </a:t>
            </a:r>
            <a:r>
              <a:rPr lang="en-US" b="1" dirty="0" err="1"/>
              <a:t>Columnstore</a:t>
            </a:r>
            <a:r>
              <a:rPr lang="en-US" b="1" dirty="0"/>
              <a:t> Index</a:t>
            </a:r>
          </a:p>
          <a:p>
            <a:pPr marL="342777" lvl="1" indent="0">
              <a:lnSpc>
                <a:spcPts val="3000"/>
              </a:lnSpc>
              <a:spcBef>
                <a:spcPts val="0"/>
              </a:spcBef>
              <a:buNone/>
              <a:tabLst>
                <a:tab pos="1435100" algn="l"/>
              </a:tabLst>
            </a:pPr>
            <a:r>
              <a:rPr lang="en-US" b="1" dirty="0" smtClean="0"/>
              <a:t>Oct 07	Security and Isolation</a:t>
            </a:r>
          </a:p>
          <a:p>
            <a:pPr marL="342777" lvl="1" indent="0">
              <a:lnSpc>
                <a:spcPts val="3000"/>
              </a:lnSpc>
              <a:spcBef>
                <a:spcPts val="0"/>
              </a:spcBef>
              <a:buNone/>
              <a:tabLst>
                <a:tab pos="1435100" algn="l"/>
              </a:tabLst>
            </a:pPr>
            <a:r>
              <a:rPr lang="en-US" b="1" dirty="0" smtClean="0"/>
              <a:t>Oct 21	Scalability and Resource Governance</a:t>
            </a:r>
          </a:p>
          <a:p>
            <a:pPr marL="342777" lvl="1" indent="0">
              <a:lnSpc>
                <a:spcPts val="3000"/>
              </a:lnSpc>
              <a:spcBef>
                <a:spcPts val="0"/>
              </a:spcBef>
              <a:buNone/>
              <a:tabLst>
                <a:tab pos="1435100" algn="l"/>
              </a:tabLst>
            </a:pPr>
            <a:r>
              <a:rPr lang="en-US" b="1" dirty="0" smtClean="0"/>
              <a:t>Nov 04	High Availability and Disaster Recovery Scenarios</a:t>
            </a:r>
          </a:p>
          <a:p>
            <a:pPr marL="342777" lvl="1" indent="0">
              <a:lnSpc>
                <a:spcPts val="3000"/>
              </a:lnSpc>
              <a:spcBef>
                <a:spcPts val="0"/>
              </a:spcBef>
              <a:buNone/>
              <a:tabLst>
                <a:tab pos="1435100" algn="l"/>
              </a:tabLst>
            </a:pPr>
            <a:r>
              <a:rPr lang="en-US" b="1" dirty="0" smtClean="0"/>
              <a:t>Nov 18	SQL Server and Azure</a:t>
            </a:r>
          </a:p>
          <a:p>
            <a:pPr lvl="1">
              <a:lnSpc>
                <a:spcPts val="3000"/>
              </a:lnSpc>
              <a:tabLst>
                <a:tab pos="1435100" algn="l"/>
              </a:tabLst>
            </a:pPr>
            <a:r>
              <a:rPr lang="de-DE" b="1" dirty="0" err="1" smtClean="0"/>
              <a:t>Dec</a:t>
            </a:r>
            <a:r>
              <a:rPr lang="de-DE" b="1" dirty="0" smtClean="0"/>
              <a:t> 09	Modern </a:t>
            </a:r>
            <a:r>
              <a:rPr lang="de-DE" b="1" dirty="0"/>
              <a:t>Data Warehousing und Big </a:t>
            </a:r>
            <a:r>
              <a:rPr lang="de-DE" b="1" dirty="0" smtClean="0"/>
              <a:t>Data</a:t>
            </a:r>
          </a:p>
          <a:p>
            <a:pPr lvl="1">
              <a:lnSpc>
                <a:spcPts val="3000"/>
              </a:lnSpc>
              <a:tabLst>
                <a:tab pos="1435100" algn="l"/>
              </a:tabLst>
            </a:pPr>
            <a:r>
              <a:rPr lang="en-US" b="1" dirty="0" smtClean="0"/>
              <a:t>Dec 16	Microsoft </a:t>
            </a:r>
            <a:r>
              <a:rPr lang="en-US" b="1" dirty="0"/>
              <a:t>Self Service </a:t>
            </a:r>
            <a:r>
              <a:rPr lang="en-US" b="1" dirty="0" smtClean="0"/>
              <a:t>and </a:t>
            </a:r>
            <a:r>
              <a:rPr lang="en-US" b="1" dirty="0"/>
              <a:t>Power BI</a:t>
            </a:r>
            <a:endParaRPr lang="en-US" b="1" dirty="0" smtClean="0"/>
          </a:p>
        </p:txBody>
      </p:sp>
      <p:sp>
        <p:nvSpPr>
          <p:cNvPr id="5" name="Title 4"/>
          <p:cNvSpPr>
            <a:spLocks noGrp="1"/>
          </p:cNvSpPr>
          <p:nvPr>
            <p:ph type="title"/>
          </p:nvPr>
        </p:nvSpPr>
        <p:spPr/>
        <p:txBody>
          <a:bodyPr/>
          <a:lstStyle/>
          <a:p>
            <a:r>
              <a:rPr lang="de-DE" dirty="0" smtClean="0"/>
              <a:t>SQL2Go – SQL Server 2014</a:t>
            </a:r>
            <a:endParaRPr lang="de-DE" dirty="0"/>
          </a:p>
        </p:txBody>
      </p:sp>
      <p:sp>
        <p:nvSpPr>
          <p:cNvPr id="7" name="Rectangle 6"/>
          <p:cNvSpPr/>
          <p:nvPr/>
        </p:nvSpPr>
        <p:spPr bwMode="white">
          <a:xfrm>
            <a:off x="8640000" y="0"/>
            <a:ext cx="3796474" cy="6984000"/>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10" name="Gerader Verbinder 3"/>
          <p:cNvCxnSpPr/>
          <p:nvPr/>
        </p:nvCxnSpPr>
        <p:spPr>
          <a:xfrm>
            <a:off x="8640000" y="1159477"/>
            <a:ext cx="3798000" cy="0"/>
          </a:xfrm>
          <a:prstGeom prst="line">
            <a:avLst/>
          </a:prstGeom>
          <a:ln w="190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4"/>
          <p:cNvSpPr txBox="1">
            <a:spLocks/>
          </p:cNvSpPr>
          <p:nvPr/>
        </p:nvSpPr>
        <p:spPr>
          <a:xfrm>
            <a:off x="8730000" y="360000"/>
            <a:ext cx="3600000" cy="630000"/>
          </a:xfrm>
          <a:prstGeom prst="rect">
            <a:avLst/>
          </a:prstGeom>
        </p:spPr>
        <p:txBody>
          <a:bodyPr vert="horz" wrap="square" lIns="146252" tIns="91409" rIns="146252" bIns="91409" rtlCol="0" anchor="t">
            <a:noAutofit/>
          </a:bodyPr>
          <a:lstStyle>
            <a:lvl1pPr algn="l" defTabSz="932404" rtl="0" eaLnBrk="1" latinLnBrk="0" hangingPunct="1">
              <a:lnSpc>
                <a:spcPct val="90000"/>
              </a:lnSpc>
              <a:spcBef>
                <a:spcPct val="0"/>
              </a:spcBef>
              <a:buNone/>
              <a:defRPr lang="en-US" sz="32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de-DE" dirty="0" smtClean="0">
                <a:solidFill>
                  <a:srgbClr val="FFFFFF"/>
                </a:solidFill>
              </a:rPr>
              <a:t>Webcast Series</a:t>
            </a:r>
            <a:endParaRPr lang="de-DE" dirty="0">
              <a:solidFill>
                <a:srgbClr val="FFFFFF"/>
              </a:solidFill>
            </a:endParaRPr>
          </a:p>
        </p:txBody>
      </p:sp>
      <p:sp>
        <p:nvSpPr>
          <p:cNvPr id="9" name="Title 4"/>
          <p:cNvSpPr txBox="1">
            <a:spLocks/>
          </p:cNvSpPr>
          <p:nvPr/>
        </p:nvSpPr>
        <p:spPr>
          <a:xfrm>
            <a:off x="8730000" y="1499952"/>
            <a:ext cx="3600000" cy="540000"/>
          </a:xfrm>
          <a:prstGeom prst="rect">
            <a:avLst/>
          </a:prstGeom>
        </p:spPr>
        <p:txBody>
          <a:bodyPr vert="horz" wrap="square" lIns="146252" tIns="91409" rIns="146252" bIns="91409" rtlCol="0" anchor="t">
            <a:noAutofit/>
          </a:bodyPr>
          <a:lstStyle>
            <a:lvl1pPr algn="l" defTabSz="932404" rtl="0" eaLnBrk="1" latinLnBrk="0" hangingPunct="1">
              <a:lnSpc>
                <a:spcPct val="90000"/>
              </a:lnSpc>
              <a:spcBef>
                <a:spcPct val="0"/>
              </a:spcBef>
              <a:buNone/>
              <a:defRPr lang="en-US" sz="32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de-DE" sz="2000" dirty="0" err="1" smtClean="0">
                <a:solidFill>
                  <a:srgbClr val="FFFFFF"/>
                </a:solidFill>
              </a:rPr>
              <a:t>Biweekly</a:t>
            </a:r>
            <a:r>
              <a:rPr lang="de-DE" sz="2000" dirty="0" smtClean="0">
                <a:solidFill>
                  <a:srgbClr val="FFFFFF"/>
                </a:solidFill>
              </a:rPr>
              <a:t> | </a:t>
            </a:r>
            <a:r>
              <a:rPr lang="de-DE" sz="2000" dirty="0" err="1" smtClean="0">
                <a:solidFill>
                  <a:srgbClr val="FFFFFF"/>
                </a:solidFill>
              </a:rPr>
              <a:t>Tuesday</a:t>
            </a:r>
            <a:r>
              <a:rPr lang="de-DE" sz="2000" dirty="0" smtClean="0">
                <a:solidFill>
                  <a:srgbClr val="FFFFFF"/>
                </a:solidFill>
              </a:rPr>
              <a:t>, 10 – 11  AM</a:t>
            </a:r>
            <a:endParaRPr lang="de-DE" sz="2000" dirty="0">
              <a:solidFill>
                <a:srgbClr val="FFFFFF"/>
              </a:solidFill>
            </a:endParaRPr>
          </a:p>
        </p:txBody>
      </p:sp>
    </p:spTree>
    <p:extLst>
      <p:ext uri="{BB962C8B-B14F-4D97-AF65-F5344CB8AC3E}">
        <p14:creationId xmlns:p14="http://schemas.microsoft.com/office/powerpoint/2010/main" val="22506995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49"/>
            <a:ext cx="8100000" cy="3262369"/>
          </a:xfrm>
        </p:spPr>
        <p:txBody>
          <a:bodyPr/>
          <a:lstStyle/>
          <a:p>
            <a:pPr marL="0" indent="0">
              <a:buNone/>
            </a:pPr>
            <a:r>
              <a:rPr lang="de-DE" sz="2000" b="1" dirty="0">
                <a:latin typeface="+mn-lt"/>
              </a:rPr>
              <a:t>Create </a:t>
            </a:r>
            <a:r>
              <a:rPr lang="de-DE" sz="2000" b="1" dirty="0" err="1">
                <a:latin typeface="+mn-lt"/>
              </a:rPr>
              <a:t>alerts</a:t>
            </a:r>
            <a:r>
              <a:rPr lang="de-DE" sz="2000" b="1" dirty="0">
                <a:latin typeface="+mn-lt"/>
              </a:rPr>
              <a:t> </a:t>
            </a:r>
            <a:r>
              <a:rPr lang="de-DE" sz="2000" b="1" dirty="0" smtClean="0">
                <a:latin typeface="+mn-lt"/>
              </a:rPr>
              <a:t>for</a:t>
            </a:r>
            <a:endParaRPr lang="de-DE" sz="2000" b="1" dirty="0">
              <a:latin typeface="+mn-lt"/>
            </a:endParaRPr>
          </a:p>
          <a:p>
            <a:pPr marL="274320"/>
            <a:r>
              <a:rPr lang="de-DE" sz="1800" dirty="0">
                <a:latin typeface="+mn-lt"/>
              </a:rPr>
              <a:t>Errors </a:t>
            </a:r>
            <a:r>
              <a:rPr lang="de-DE" sz="1800" dirty="0" err="1">
                <a:latin typeface="+mn-lt"/>
              </a:rPr>
              <a:t>with</a:t>
            </a:r>
            <a:r>
              <a:rPr lang="de-DE" sz="1800" dirty="0">
                <a:latin typeface="+mn-lt"/>
              </a:rPr>
              <a:t> </a:t>
            </a:r>
            <a:r>
              <a:rPr lang="de-DE" sz="1800" dirty="0" err="1">
                <a:latin typeface="+mn-lt"/>
              </a:rPr>
              <a:t>severity</a:t>
            </a:r>
            <a:r>
              <a:rPr lang="de-DE" sz="1800" dirty="0">
                <a:latin typeface="+mn-lt"/>
              </a:rPr>
              <a:t> 19 </a:t>
            </a:r>
            <a:r>
              <a:rPr lang="de-DE" sz="1800" dirty="0" err="1">
                <a:latin typeface="+mn-lt"/>
              </a:rPr>
              <a:t>and</a:t>
            </a:r>
            <a:r>
              <a:rPr lang="de-DE" sz="1800" dirty="0">
                <a:latin typeface="+mn-lt"/>
              </a:rPr>
              <a:t> </a:t>
            </a:r>
            <a:r>
              <a:rPr lang="de-DE" sz="1800" dirty="0" err="1">
                <a:latin typeface="+mn-lt"/>
              </a:rPr>
              <a:t>above</a:t>
            </a:r>
            <a:endParaRPr lang="de-DE" sz="1800" dirty="0">
              <a:latin typeface="+mn-lt"/>
            </a:endParaRPr>
          </a:p>
          <a:p>
            <a:pPr marL="274320"/>
            <a:r>
              <a:rPr lang="de-DE" sz="1800" dirty="0">
                <a:latin typeface="+mn-lt"/>
              </a:rPr>
              <a:t>Errors 823, 824, 825 – </a:t>
            </a:r>
            <a:r>
              <a:rPr lang="en-US" sz="1800" dirty="0"/>
              <a:t>'R</a:t>
            </a:r>
            <a:r>
              <a:rPr lang="de-DE" sz="1800" dirty="0" err="1">
                <a:latin typeface="+mn-lt"/>
              </a:rPr>
              <a:t>ead-retry</a:t>
            </a:r>
            <a:r>
              <a:rPr lang="de-DE" sz="1800" dirty="0">
                <a:latin typeface="+mn-lt"/>
              </a:rPr>
              <a:t> </a:t>
            </a:r>
            <a:r>
              <a:rPr lang="de-DE" sz="1800" dirty="0" err="1">
                <a:latin typeface="+mn-lt"/>
              </a:rPr>
              <a:t>required</a:t>
            </a:r>
            <a:r>
              <a:rPr lang="en-US" sz="1800" dirty="0">
                <a:latin typeface="+mn-lt"/>
              </a:rPr>
              <a:t>'</a:t>
            </a:r>
            <a:endParaRPr lang="de-DE" sz="1800" dirty="0">
              <a:latin typeface="+mn-lt"/>
            </a:endParaRPr>
          </a:p>
          <a:p>
            <a:pPr marL="274320"/>
            <a:r>
              <a:rPr lang="de-DE" sz="1800" dirty="0">
                <a:latin typeface="+mn-lt"/>
              </a:rPr>
              <a:t>Error 832 – </a:t>
            </a:r>
            <a:r>
              <a:rPr lang="en-US" sz="1800" dirty="0">
                <a:latin typeface="+mn-lt"/>
              </a:rPr>
              <a:t>'</a:t>
            </a:r>
            <a:r>
              <a:rPr lang="de-DE" sz="1800" dirty="0">
                <a:latin typeface="+mn-lt"/>
              </a:rPr>
              <a:t>Constant </a:t>
            </a:r>
            <a:r>
              <a:rPr lang="de-DE" sz="1800" dirty="0" err="1">
                <a:latin typeface="+mn-lt"/>
              </a:rPr>
              <a:t>page</a:t>
            </a:r>
            <a:r>
              <a:rPr lang="de-DE" sz="1800" dirty="0">
                <a:latin typeface="+mn-lt"/>
              </a:rPr>
              <a:t> </a:t>
            </a:r>
            <a:r>
              <a:rPr lang="de-DE" sz="1800" dirty="0" err="1">
                <a:latin typeface="+mn-lt"/>
              </a:rPr>
              <a:t>has</a:t>
            </a:r>
            <a:r>
              <a:rPr lang="de-DE" sz="1800" dirty="0">
                <a:latin typeface="+mn-lt"/>
              </a:rPr>
              <a:t> </a:t>
            </a:r>
            <a:r>
              <a:rPr lang="de-DE" sz="1800" dirty="0" err="1">
                <a:latin typeface="+mn-lt"/>
              </a:rPr>
              <a:t>changed</a:t>
            </a:r>
            <a:r>
              <a:rPr lang="en-US" sz="1800" dirty="0">
                <a:latin typeface="+mn-lt"/>
              </a:rPr>
              <a:t>'</a:t>
            </a:r>
            <a:endParaRPr lang="de-DE" sz="1800" dirty="0">
              <a:latin typeface="+mn-lt"/>
            </a:endParaRPr>
          </a:p>
          <a:p>
            <a:pPr marL="274320"/>
            <a:r>
              <a:rPr lang="de-DE" sz="1800" dirty="0" err="1">
                <a:latin typeface="+mn-lt"/>
              </a:rPr>
              <a:t>Any</a:t>
            </a:r>
            <a:r>
              <a:rPr lang="de-DE" sz="1800" dirty="0">
                <a:latin typeface="+mn-lt"/>
              </a:rPr>
              <a:t> user-</a:t>
            </a:r>
            <a:r>
              <a:rPr lang="de-DE" sz="1800" dirty="0" err="1">
                <a:latin typeface="+mn-lt"/>
              </a:rPr>
              <a:t>defined</a:t>
            </a:r>
            <a:r>
              <a:rPr lang="de-DE" sz="1800" dirty="0">
                <a:latin typeface="+mn-lt"/>
              </a:rPr>
              <a:t> </a:t>
            </a:r>
            <a:r>
              <a:rPr lang="de-DE" sz="1800" dirty="0" err="1">
                <a:latin typeface="+mn-lt"/>
              </a:rPr>
              <a:t>errors</a:t>
            </a:r>
            <a:r>
              <a:rPr lang="de-DE" sz="1800" dirty="0">
                <a:latin typeface="+mn-lt"/>
              </a:rPr>
              <a:t> (e.g. </a:t>
            </a:r>
            <a:r>
              <a:rPr lang="de-DE" sz="1800" dirty="0" err="1">
                <a:latin typeface="+mn-lt"/>
              </a:rPr>
              <a:t>flagging</a:t>
            </a:r>
            <a:r>
              <a:rPr lang="de-DE" sz="1800" dirty="0">
                <a:latin typeface="+mn-lt"/>
              </a:rPr>
              <a:t> </a:t>
            </a:r>
            <a:r>
              <a:rPr lang="de-DE" sz="1800" dirty="0" err="1">
                <a:latin typeface="+mn-lt"/>
              </a:rPr>
              <a:t>that</a:t>
            </a:r>
            <a:r>
              <a:rPr lang="de-DE" sz="1800" dirty="0">
                <a:latin typeface="+mn-lt"/>
              </a:rPr>
              <a:t> </a:t>
            </a:r>
            <a:r>
              <a:rPr lang="de-DE" sz="1800" dirty="0" err="1">
                <a:latin typeface="+mn-lt"/>
              </a:rPr>
              <a:t>the</a:t>
            </a:r>
            <a:r>
              <a:rPr lang="de-DE" sz="1800" dirty="0">
                <a:latin typeface="+mn-lt"/>
              </a:rPr>
              <a:t> CHECKDB </a:t>
            </a:r>
            <a:r>
              <a:rPr lang="de-DE" sz="1800" dirty="0" err="1">
                <a:latin typeface="+mn-lt"/>
              </a:rPr>
              <a:t>job</a:t>
            </a:r>
            <a:r>
              <a:rPr lang="de-DE" sz="1800" dirty="0">
                <a:latin typeface="+mn-lt"/>
              </a:rPr>
              <a:t> ‘</a:t>
            </a:r>
            <a:r>
              <a:rPr lang="de-DE" sz="1800" dirty="0" err="1">
                <a:latin typeface="+mn-lt"/>
              </a:rPr>
              <a:t>failed</a:t>
            </a:r>
            <a:r>
              <a:rPr lang="de-DE" sz="1800" dirty="0">
                <a:latin typeface="+mn-lt"/>
              </a:rPr>
              <a:t>‘)</a:t>
            </a:r>
          </a:p>
          <a:p>
            <a:pPr marL="274320"/>
            <a:r>
              <a:rPr lang="de-DE" sz="1800" dirty="0" err="1">
                <a:latin typeface="+mn-lt"/>
              </a:rPr>
              <a:t>Anything</a:t>
            </a:r>
            <a:r>
              <a:rPr lang="de-DE" sz="1800" dirty="0">
                <a:latin typeface="+mn-lt"/>
              </a:rPr>
              <a:t> </a:t>
            </a:r>
            <a:r>
              <a:rPr lang="de-DE" sz="1800" dirty="0" err="1">
                <a:latin typeface="+mn-lt"/>
              </a:rPr>
              <a:t>else</a:t>
            </a:r>
            <a:r>
              <a:rPr lang="de-DE" sz="1800" dirty="0">
                <a:latin typeface="+mn-lt"/>
              </a:rPr>
              <a:t> </a:t>
            </a:r>
            <a:r>
              <a:rPr lang="de-DE" sz="1800" dirty="0" err="1">
                <a:latin typeface="+mn-lt"/>
              </a:rPr>
              <a:t>you‘re</a:t>
            </a:r>
            <a:r>
              <a:rPr lang="de-DE" sz="1800" dirty="0">
                <a:latin typeface="+mn-lt"/>
              </a:rPr>
              <a:t> </a:t>
            </a:r>
            <a:r>
              <a:rPr lang="de-DE" sz="1800" dirty="0" err="1">
                <a:latin typeface="+mn-lt"/>
              </a:rPr>
              <a:t>interested</a:t>
            </a:r>
            <a:r>
              <a:rPr lang="de-DE" sz="1800" dirty="0">
                <a:latin typeface="+mn-lt"/>
              </a:rPr>
              <a:t> in</a:t>
            </a:r>
          </a:p>
          <a:p>
            <a:pPr marL="274320"/>
            <a:endParaRPr lang="en-US" sz="1800" dirty="0">
              <a:latin typeface="+mn-lt"/>
            </a:endParaRPr>
          </a:p>
          <a:p>
            <a:r>
              <a:rPr lang="en-US" sz="2000" b="1" dirty="0"/>
              <a:t>a</a:t>
            </a:r>
            <a:r>
              <a:rPr lang="en-US" sz="2000" b="1" dirty="0" smtClean="0"/>
              <a:t>nd for SQL </a:t>
            </a:r>
            <a:r>
              <a:rPr lang="en-US" sz="2000" b="1" dirty="0"/>
              <a:t>Server 2012 Enterprise Edition and higher:</a:t>
            </a:r>
          </a:p>
          <a:p>
            <a:pPr marL="274320"/>
            <a:r>
              <a:rPr lang="en-US" sz="1800" dirty="0">
                <a:latin typeface="+mn-lt"/>
              </a:rPr>
              <a:t>Error 855 'Uncorrectable hardware memory corruption detected'</a:t>
            </a:r>
          </a:p>
          <a:p>
            <a:pPr marL="274320"/>
            <a:r>
              <a:rPr lang="en-US" sz="1800" dirty="0">
                <a:latin typeface="+mn-lt"/>
              </a:rPr>
              <a:t>Error 856 </a:t>
            </a:r>
            <a:r>
              <a:rPr lang="en-US" sz="1800" dirty="0" smtClean="0">
                <a:latin typeface="+mn-lt"/>
              </a:rPr>
              <a:t>'SQL </a:t>
            </a:r>
            <a:r>
              <a:rPr lang="en-US" sz="1800" dirty="0">
                <a:latin typeface="+mn-lt"/>
              </a:rPr>
              <a:t>Server has detected hardware memory corruption, but has recovered the page</a:t>
            </a:r>
            <a:r>
              <a:rPr lang="en-US" sz="1800" dirty="0" smtClean="0">
                <a:latin typeface="+mn-lt"/>
              </a:rPr>
              <a:t>'</a:t>
            </a:r>
            <a:endParaRPr lang="de-DE" sz="2000" dirty="0">
              <a:latin typeface="+mn-lt"/>
            </a:endParaRPr>
          </a:p>
        </p:txBody>
      </p:sp>
      <p:sp>
        <p:nvSpPr>
          <p:cNvPr id="2" name="Title 1"/>
          <p:cNvSpPr>
            <a:spLocks noGrp="1"/>
          </p:cNvSpPr>
          <p:nvPr>
            <p:ph type="title"/>
          </p:nvPr>
        </p:nvSpPr>
        <p:spPr/>
        <p:txBody>
          <a:bodyPr/>
          <a:lstStyle/>
          <a:p>
            <a:r>
              <a:rPr lang="de-DE" dirty="0" err="1" smtClean="0"/>
              <a:t>Alerts</a:t>
            </a:r>
            <a:endParaRPr lang="de-DE" dirty="0"/>
          </a:p>
        </p:txBody>
      </p:sp>
      <p:sp>
        <p:nvSpPr>
          <p:cNvPr id="4" name="Rectangle 3"/>
          <p:cNvSpPr/>
          <p:nvPr/>
        </p:nvSpPr>
        <p:spPr bwMode="white">
          <a:xfrm>
            <a:off x="8640000" y="0"/>
            <a:ext cx="3796474" cy="69840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6"/>
          <p:cNvSpPr txBox="1">
            <a:spLocks/>
          </p:cNvSpPr>
          <p:nvPr/>
        </p:nvSpPr>
        <p:spPr>
          <a:xfrm>
            <a:off x="8639999" y="2639857"/>
            <a:ext cx="3780000" cy="3139258"/>
          </a:xfrm>
          <a:prstGeom prst="rect">
            <a:avLst/>
          </a:prstGeom>
        </p:spPr>
        <p:txBody>
          <a:bodyPr vert="horz" wrap="square" lIns="146252" tIns="91409" rIns="146252" bIns="91409"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180000" indent="0">
              <a:lnSpc>
                <a:spcPct val="100000"/>
              </a:lnSpc>
              <a:spcBef>
                <a:spcPts val="0"/>
              </a:spcBef>
              <a:buNone/>
            </a:pPr>
            <a:r>
              <a:rPr lang="de-DE" sz="1600" dirty="0" err="1">
                <a:solidFill>
                  <a:schemeClr val="bg1"/>
                </a:solidFill>
              </a:rPr>
              <a:t>Severity</a:t>
            </a:r>
            <a:r>
              <a:rPr lang="de-DE" sz="1600" dirty="0">
                <a:solidFill>
                  <a:schemeClr val="bg1"/>
                </a:solidFill>
              </a:rPr>
              <a:t> </a:t>
            </a:r>
            <a:r>
              <a:rPr lang="de-DE" sz="1600" dirty="0" err="1">
                <a:solidFill>
                  <a:schemeClr val="bg1"/>
                </a:solidFill>
              </a:rPr>
              <a:t>levels</a:t>
            </a:r>
            <a:r>
              <a:rPr lang="de-DE" sz="1600" dirty="0">
                <a:solidFill>
                  <a:schemeClr val="bg1"/>
                </a:solidFill>
              </a:rPr>
              <a:t>:</a:t>
            </a:r>
          </a:p>
          <a:p>
            <a:pPr marL="180000" indent="0">
              <a:lnSpc>
                <a:spcPct val="100000"/>
              </a:lnSpc>
              <a:spcBef>
                <a:spcPts val="0"/>
              </a:spcBef>
              <a:buNone/>
            </a:pPr>
            <a:r>
              <a:rPr lang="de-DE" sz="1600" dirty="0">
                <a:solidFill>
                  <a:schemeClr val="bg1"/>
                </a:solidFill>
              </a:rPr>
              <a:t>10 = </a:t>
            </a:r>
            <a:r>
              <a:rPr lang="de-DE" sz="1600" dirty="0" err="1">
                <a:solidFill>
                  <a:schemeClr val="bg1"/>
                </a:solidFill>
              </a:rPr>
              <a:t>informational</a:t>
            </a:r>
            <a:endParaRPr lang="de-DE" sz="1600" dirty="0">
              <a:solidFill>
                <a:schemeClr val="bg1"/>
              </a:solidFill>
            </a:endParaRPr>
          </a:p>
          <a:p>
            <a:pPr marL="180000" indent="0">
              <a:lnSpc>
                <a:spcPct val="100000"/>
              </a:lnSpc>
              <a:spcBef>
                <a:spcPts val="0"/>
              </a:spcBef>
              <a:buNone/>
            </a:pPr>
            <a:r>
              <a:rPr lang="de-DE" sz="1600" dirty="0">
                <a:solidFill>
                  <a:schemeClr val="bg1"/>
                </a:solidFill>
              </a:rPr>
              <a:t>11 - 16 = user-</a:t>
            </a:r>
            <a:r>
              <a:rPr lang="de-DE" sz="1600" dirty="0" err="1">
                <a:solidFill>
                  <a:schemeClr val="bg1"/>
                </a:solidFill>
              </a:rPr>
              <a:t>correctable</a:t>
            </a:r>
            <a:r>
              <a:rPr lang="de-DE" sz="1600" dirty="0">
                <a:solidFill>
                  <a:schemeClr val="bg1"/>
                </a:solidFill>
              </a:rPr>
              <a:t> </a:t>
            </a:r>
            <a:r>
              <a:rPr lang="de-DE" sz="1600" dirty="0" err="1">
                <a:solidFill>
                  <a:schemeClr val="bg1"/>
                </a:solidFill>
              </a:rPr>
              <a:t>errors</a:t>
            </a:r>
            <a:endParaRPr lang="de-DE" sz="1600" dirty="0">
              <a:solidFill>
                <a:schemeClr val="bg1"/>
              </a:solidFill>
            </a:endParaRPr>
          </a:p>
          <a:p>
            <a:pPr marL="180000" indent="0">
              <a:lnSpc>
                <a:spcPct val="100000"/>
              </a:lnSpc>
              <a:spcBef>
                <a:spcPts val="0"/>
              </a:spcBef>
              <a:buNone/>
            </a:pPr>
            <a:r>
              <a:rPr lang="de-DE" sz="1600" dirty="0">
                <a:solidFill>
                  <a:schemeClr val="bg1"/>
                </a:solidFill>
              </a:rPr>
              <a:t>17 = </a:t>
            </a:r>
            <a:r>
              <a:rPr lang="de-DE" sz="1600" dirty="0" err="1">
                <a:solidFill>
                  <a:schemeClr val="bg1"/>
                </a:solidFill>
              </a:rPr>
              <a:t>insufficient</a:t>
            </a:r>
            <a:r>
              <a:rPr lang="de-DE" sz="1600" dirty="0">
                <a:solidFill>
                  <a:schemeClr val="bg1"/>
                </a:solidFill>
              </a:rPr>
              <a:t> </a:t>
            </a:r>
            <a:r>
              <a:rPr lang="de-DE" sz="1600" dirty="0" err="1">
                <a:solidFill>
                  <a:schemeClr val="bg1"/>
                </a:solidFill>
              </a:rPr>
              <a:t>resources</a:t>
            </a:r>
            <a:endParaRPr lang="de-DE" sz="1600" dirty="0">
              <a:solidFill>
                <a:schemeClr val="bg1"/>
              </a:solidFill>
            </a:endParaRPr>
          </a:p>
          <a:p>
            <a:pPr marL="180000" indent="0">
              <a:lnSpc>
                <a:spcPct val="100000"/>
              </a:lnSpc>
              <a:spcBef>
                <a:spcPts val="0"/>
              </a:spcBef>
              <a:buNone/>
            </a:pPr>
            <a:r>
              <a:rPr lang="de-DE" sz="1600" dirty="0">
                <a:solidFill>
                  <a:schemeClr val="bg1"/>
                </a:solidFill>
              </a:rPr>
              <a:t>18 = non-fatal internal </a:t>
            </a:r>
            <a:r>
              <a:rPr lang="de-DE" sz="1600" dirty="0" err="1">
                <a:solidFill>
                  <a:schemeClr val="bg1"/>
                </a:solidFill>
              </a:rPr>
              <a:t>errors</a:t>
            </a:r>
            <a:endParaRPr lang="de-DE" sz="1600" dirty="0">
              <a:solidFill>
                <a:schemeClr val="bg1"/>
              </a:solidFill>
            </a:endParaRPr>
          </a:p>
          <a:p>
            <a:pPr marL="180000" indent="0">
              <a:lnSpc>
                <a:spcPct val="100000"/>
              </a:lnSpc>
              <a:spcBef>
                <a:spcPts val="0"/>
              </a:spcBef>
              <a:buNone/>
            </a:pPr>
            <a:r>
              <a:rPr lang="de-DE" sz="1600" dirty="0">
                <a:solidFill>
                  <a:schemeClr val="bg1"/>
                </a:solidFill>
              </a:rPr>
              <a:t>19 = </a:t>
            </a:r>
            <a:r>
              <a:rPr lang="de-DE" sz="1600" dirty="0" err="1">
                <a:solidFill>
                  <a:schemeClr val="bg1"/>
                </a:solidFill>
              </a:rPr>
              <a:t>resource</a:t>
            </a:r>
            <a:r>
              <a:rPr lang="de-DE" sz="1600" dirty="0">
                <a:solidFill>
                  <a:schemeClr val="bg1"/>
                </a:solidFill>
              </a:rPr>
              <a:t> </a:t>
            </a:r>
            <a:r>
              <a:rPr lang="de-DE" sz="1600" dirty="0" err="1">
                <a:solidFill>
                  <a:schemeClr val="bg1"/>
                </a:solidFill>
              </a:rPr>
              <a:t>errors</a:t>
            </a:r>
            <a:r>
              <a:rPr lang="de-DE" sz="1600" dirty="0">
                <a:solidFill>
                  <a:schemeClr val="bg1"/>
                </a:solidFill>
              </a:rPr>
              <a:t> (</a:t>
            </a:r>
            <a:r>
              <a:rPr lang="de-DE" sz="1600" dirty="0" err="1">
                <a:solidFill>
                  <a:schemeClr val="bg1"/>
                </a:solidFill>
              </a:rPr>
              <a:t>batch</a:t>
            </a:r>
            <a:r>
              <a:rPr lang="de-DE" sz="1600" dirty="0">
                <a:solidFill>
                  <a:schemeClr val="bg1"/>
                </a:solidFill>
              </a:rPr>
              <a:t> </a:t>
            </a:r>
            <a:r>
              <a:rPr lang="de-DE" sz="1600" dirty="0" err="1">
                <a:solidFill>
                  <a:schemeClr val="bg1"/>
                </a:solidFill>
              </a:rPr>
              <a:t>termination</a:t>
            </a:r>
            <a:r>
              <a:rPr lang="de-DE" sz="1600" dirty="0">
                <a:solidFill>
                  <a:schemeClr val="bg1"/>
                </a:solidFill>
              </a:rPr>
              <a:t>), </a:t>
            </a:r>
            <a:r>
              <a:rPr lang="de-DE" sz="1600" dirty="0" err="1">
                <a:solidFill>
                  <a:schemeClr val="bg1"/>
                </a:solidFill>
              </a:rPr>
              <a:t>written</a:t>
            </a:r>
            <a:r>
              <a:rPr lang="de-DE" sz="1600" dirty="0">
                <a:solidFill>
                  <a:schemeClr val="bg1"/>
                </a:solidFill>
              </a:rPr>
              <a:t> </a:t>
            </a:r>
            <a:r>
              <a:rPr lang="de-DE" sz="1600" dirty="0" err="1">
                <a:solidFill>
                  <a:schemeClr val="bg1"/>
                </a:solidFill>
              </a:rPr>
              <a:t>to</a:t>
            </a:r>
            <a:r>
              <a:rPr lang="de-DE" sz="1600" dirty="0">
                <a:solidFill>
                  <a:schemeClr val="bg1"/>
                </a:solidFill>
              </a:rPr>
              <a:t> </a:t>
            </a:r>
            <a:r>
              <a:rPr lang="de-DE" sz="1600" dirty="0" err="1">
                <a:solidFill>
                  <a:schemeClr val="bg1"/>
                </a:solidFill>
              </a:rPr>
              <a:t>the</a:t>
            </a:r>
            <a:r>
              <a:rPr lang="de-DE" sz="1600" dirty="0">
                <a:solidFill>
                  <a:schemeClr val="bg1"/>
                </a:solidFill>
              </a:rPr>
              <a:t> </a:t>
            </a:r>
            <a:r>
              <a:rPr lang="de-DE" sz="1600" dirty="0" err="1">
                <a:solidFill>
                  <a:schemeClr val="bg1"/>
                </a:solidFill>
              </a:rPr>
              <a:t>error</a:t>
            </a:r>
            <a:r>
              <a:rPr lang="de-DE" sz="1600" dirty="0">
                <a:solidFill>
                  <a:schemeClr val="bg1"/>
                </a:solidFill>
              </a:rPr>
              <a:t> log</a:t>
            </a:r>
          </a:p>
          <a:p>
            <a:pPr marL="180000" indent="0">
              <a:lnSpc>
                <a:spcPct val="100000"/>
              </a:lnSpc>
              <a:spcBef>
                <a:spcPts val="0"/>
              </a:spcBef>
              <a:buNone/>
            </a:pPr>
            <a:r>
              <a:rPr lang="de-DE" sz="1600" dirty="0">
                <a:solidFill>
                  <a:schemeClr val="bg1"/>
                </a:solidFill>
              </a:rPr>
              <a:t>20 - 25 = fatal </a:t>
            </a:r>
            <a:r>
              <a:rPr lang="de-DE" sz="1600" dirty="0" err="1">
                <a:solidFill>
                  <a:schemeClr val="bg1"/>
                </a:solidFill>
              </a:rPr>
              <a:t>errors</a:t>
            </a:r>
            <a:r>
              <a:rPr lang="de-DE" sz="1600" dirty="0">
                <a:solidFill>
                  <a:schemeClr val="bg1"/>
                </a:solidFill>
              </a:rPr>
              <a:t>, </a:t>
            </a:r>
            <a:r>
              <a:rPr lang="de-DE" sz="1600" dirty="0" err="1">
                <a:solidFill>
                  <a:schemeClr val="bg1"/>
                </a:solidFill>
              </a:rPr>
              <a:t>written</a:t>
            </a:r>
            <a:r>
              <a:rPr lang="de-DE" sz="1600" dirty="0">
                <a:solidFill>
                  <a:schemeClr val="bg1"/>
                </a:solidFill>
              </a:rPr>
              <a:t> </a:t>
            </a:r>
            <a:r>
              <a:rPr lang="de-DE" sz="1600" dirty="0" err="1">
                <a:solidFill>
                  <a:schemeClr val="bg1"/>
                </a:solidFill>
              </a:rPr>
              <a:t>to</a:t>
            </a:r>
            <a:r>
              <a:rPr lang="de-DE" sz="1600" dirty="0">
                <a:solidFill>
                  <a:schemeClr val="bg1"/>
                </a:solidFill>
              </a:rPr>
              <a:t> </a:t>
            </a:r>
            <a:r>
              <a:rPr lang="de-DE" sz="1600" dirty="0" err="1">
                <a:solidFill>
                  <a:schemeClr val="bg1"/>
                </a:solidFill>
              </a:rPr>
              <a:t>the</a:t>
            </a:r>
            <a:r>
              <a:rPr lang="de-DE" sz="1600" dirty="0">
                <a:solidFill>
                  <a:schemeClr val="bg1"/>
                </a:solidFill>
              </a:rPr>
              <a:t> </a:t>
            </a:r>
            <a:r>
              <a:rPr lang="de-DE" sz="1600" dirty="0" err="1">
                <a:solidFill>
                  <a:schemeClr val="bg1"/>
                </a:solidFill>
              </a:rPr>
              <a:t>error</a:t>
            </a:r>
            <a:r>
              <a:rPr lang="de-DE" sz="1600" dirty="0">
                <a:solidFill>
                  <a:schemeClr val="bg1"/>
                </a:solidFill>
              </a:rPr>
              <a:t> log</a:t>
            </a:r>
          </a:p>
          <a:p>
            <a:pPr marL="180000" indent="0">
              <a:lnSpc>
                <a:spcPct val="100000"/>
              </a:lnSpc>
              <a:spcBef>
                <a:spcPts val="0"/>
              </a:spcBef>
              <a:buNone/>
            </a:pPr>
            <a:endParaRPr lang="de-DE" sz="1600" dirty="0" smtClean="0">
              <a:solidFill>
                <a:schemeClr val="bg1"/>
              </a:solidFill>
            </a:endParaRPr>
          </a:p>
          <a:p>
            <a:pPr marL="180000" indent="0">
              <a:lnSpc>
                <a:spcPct val="100000"/>
              </a:lnSpc>
              <a:spcBef>
                <a:spcPts val="0"/>
              </a:spcBef>
              <a:buNone/>
            </a:pPr>
            <a:r>
              <a:rPr lang="de-DE" sz="1600" dirty="0" err="1" smtClean="0">
                <a:solidFill>
                  <a:schemeClr val="bg1"/>
                </a:solidFill>
              </a:rPr>
              <a:t>Don‘t</a:t>
            </a:r>
            <a:r>
              <a:rPr lang="de-DE" sz="1600" dirty="0" smtClean="0">
                <a:solidFill>
                  <a:schemeClr val="bg1"/>
                </a:solidFill>
              </a:rPr>
              <a:t> </a:t>
            </a:r>
            <a:r>
              <a:rPr lang="de-DE" sz="1600" dirty="0" err="1" smtClean="0">
                <a:solidFill>
                  <a:schemeClr val="bg1"/>
                </a:solidFill>
              </a:rPr>
              <a:t>forget</a:t>
            </a:r>
            <a:r>
              <a:rPr lang="de-DE" sz="1600" dirty="0" smtClean="0">
                <a:solidFill>
                  <a:schemeClr val="bg1"/>
                </a:solidFill>
              </a:rPr>
              <a:t> </a:t>
            </a:r>
            <a:r>
              <a:rPr lang="de-DE" sz="1600" dirty="0" err="1" smtClean="0">
                <a:solidFill>
                  <a:schemeClr val="bg1"/>
                </a:solidFill>
              </a:rPr>
              <a:t>to</a:t>
            </a:r>
            <a:r>
              <a:rPr lang="de-DE" sz="1600" dirty="0" smtClean="0">
                <a:solidFill>
                  <a:schemeClr val="bg1"/>
                </a:solidFill>
              </a:rPr>
              <a:t> </a:t>
            </a:r>
            <a:r>
              <a:rPr lang="de-DE" sz="1600" dirty="0" err="1" smtClean="0">
                <a:solidFill>
                  <a:schemeClr val="bg1"/>
                </a:solidFill>
              </a:rPr>
              <a:t>setup</a:t>
            </a:r>
            <a:r>
              <a:rPr lang="de-DE" sz="1600" dirty="0" smtClean="0">
                <a:solidFill>
                  <a:schemeClr val="bg1"/>
                </a:solidFill>
              </a:rPr>
              <a:t> a Database Mail Profile </a:t>
            </a:r>
            <a:r>
              <a:rPr lang="de-DE" sz="1600" dirty="0" err="1" smtClean="0">
                <a:solidFill>
                  <a:schemeClr val="bg1"/>
                </a:solidFill>
              </a:rPr>
              <a:t>and</a:t>
            </a:r>
            <a:r>
              <a:rPr lang="de-DE" sz="1600" dirty="0" smtClean="0">
                <a:solidFill>
                  <a:schemeClr val="bg1"/>
                </a:solidFill>
              </a:rPr>
              <a:t> a </a:t>
            </a:r>
            <a:r>
              <a:rPr lang="de-DE" sz="1600" dirty="0" err="1" smtClean="0">
                <a:solidFill>
                  <a:schemeClr val="bg1"/>
                </a:solidFill>
              </a:rPr>
              <a:t>Failsafe</a:t>
            </a:r>
            <a:r>
              <a:rPr lang="de-DE" sz="1600" dirty="0" smtClean="0">
                <a:solidFill>
                  <a:schemeClr val="bg1"/>
                </a:solidFill>
              </a:rPr>
              <a:t> Operator.</a:t>
            </a:r>
            <a:endParaRPr lang="de-DE" sz="1600" dirty="0">
              <a:solidFill>
                <a:schemeClr val="bg1"/>
              </a:solidFill>
            </a:endParaRPr>
          </a:p>
        </p:txBody>
      </p:sp>
      <p:grpSp>
        <p:nvGrpSpPr>
          <p:cNvPr id="6" name="Group 5"/>
          <p:cNvGrpSpPr/>
          <p:nvPr/>
        </p:nvGrpSpPr>
        <p:grpSpPr>
          <a:xfrm>
            <a:off x="10080000" y="5670000"/>
            <a:ext cx="2070000" cy="990000"/>
            <a:chOff x="10080000" y="449999"/>
            <a:chExt cx="2070000" cy="990000"/>
          </a:xfrm>
        </p:grpSpPr>
        <p:sp>
          <p:nvSpPr>
            <p:cNvPr id="7" name="Rounded Rectangular Callout 6"/>
            <p:cNvSpPr/>
            <p:nvPr/>
          </p:nvSpPr>
          <p:spPr bwMode="auto">
            <a:xfrm>
              <a:off x="10080000" y="449999"/>
              <a:ext cx="2070000" cy="990000"/>
            </a:xfrm>
            <a:prstGeom prst="wedgeRoundRectCallou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DE" sz="2000" dirty="0">
                <a:gradFill>
                  <a:gsLst>
                    <a:gs pos="0">
                      <a:srgbClr val="FFFFFF"/>
                    </a:gs>
                    <a:gs pos="100000">
                      <a:srgbClr val="FFFFFF"/>
                    </a:gs>
                  </a:gsLst>
                  <a:lin ang="5400000" scaled="0"/>
                </a:gradFill>
              </a:endParaRPr>
            </a:p>
          </p:txBody>
        </p:sp>
        <p:sp>
          <p:nvSpPr>
            <p:cNvPr id="8" name="TextBox 7"/>
            <p:cNvSpPr txBox="1"/>
            <p:nvPr/>
          </p:nvSpPr>
          <p:spPr>
            <a:xfrm>
              <a:off x="10368000" y="576000"/>
              <a:ext cx="1530000" cy="720000"/>
            </a:xfrm>
            <a:prstGeom prst="rect">
              <a:avLst/>
            </a:prstGeom>
            <a:noFill/>
          </p:spPr>
          <p:txBody>
            <a:bodyPr wrap="none" lIns="182880" tIns="146304" rIns="182880" bIns="146304" rtlCol="0">
              <a:spAutoFit/>
            </a:bodyPr>
            <a:lstStyle/>
            <a:p>
              <a:pPr algn="ctr">
                <a:lnSpc>
                  <a:spcPct val="90000"/>
                </a:lnSpc>
              </a:pPr>
              <a:r>
                <a:rPr lang="de-DE" sz="3200" b="1" dirty="0" smtClean="0">
                  <a:solidFill>
                    <a:schemeClr val="bg1"/>
                  </a:solidFill>
                </a:rPr>
                <a:t>Demo</a:t>
              </a:r>
            </a:p>
          </p:txBody>
        </p:sp>
      </p:grpSp>
    </p:spTree>
    <p:extLst>
      <p:ext uri="{BB962C8B-B14F-4D97-AF65-F5344CB8AC3E}">
        <p14:creationId xmlns:p14="http://schemas.microsoft.com/office/powerpoint/2010/main" val="25674159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7" y="1212849"/>
            <a:ext cx="8100000" cy="2616038"/>
          </a:xfrm>
        </p:spPr>
        <p:txBody>
          <a:bodyPr/>
          <a:lstStyle/>
          <a:p>
            <a:pPr>
              <a:spcAft>
                <a:spcPts val="1200"/>
              </a:spcAft>
            </a:pPr>
            <a:r>
              <a:rPr lang="en-US" sz="2000" b="1" dirty="0"/>
              <a:t>The virtualization overhead can be approximately estimated as:</a:t>
            </a:r>
          </a:p>
          <a:p>
            <a:pPr>
              <a:spcAft>
                <a:spcPts val="1200"/>
              </a:spcAft>
            </a:pPr>
            <a:r>
              <a:rPr lang="en-US" sz="1800" dirty="0" smtClean="0"/>
              <a:t>Processor </a:t>
            </a:r>
            <a:r>
              <a:rPr lang="en-US" sz="1800" dirty="0"/>
              <a:t>and </a:t>
            </a:r>
            <a:r>
              <a:rPr lang="en-US" sz="1800" dirty="0" smtClean="0"/>
              <a:t>disk - 10</a:t>
            </a:r>
            <a:r>
              <a:rPr lang="en-US" sz="1800" dirty="0"/>
              <a:t>% - 12</a:t>
            </a:r>
            <a:r>
              <a:rPr lang="en-US" sz="1800" dirty="0" smtClean="0"/>
              <a:t>%</a:t>
            </a:r>
            <a:endParaRPr lang="en-US" sz="1800" dirty="0"/>
          </a:p>
          <a:p>
            <a:pPr>
              <a:spcAft>
                <a:spcPts val="1200"/>
              </a:spcAft>
            </a:pPr>
            <a:r>
              <a:rPr lang="en-US" sz="1800" dirty="0" smtClean="0"/>
              <a:t>Memory - 512MB </a:t>
            </a:r>
            <a:r>
              <a:rPr lang="en-US" sz="1800" dirty="0"/>
              <a:t>for the parent "root" partition </a:t>
            </a:r>
            <a:r>
              <a:rPr lang="en-US" sz="1800" dirty="0" smtClean="0"/>
              <a:t>(80MB </a:t>
            </a:r>
            <a:r>
              <a:rPr lang="en-US" sz="1800" dirty="0"/>
              <a:t>if using Server </a:t>
            </a:r>
            <a:r>
              <a:rPr lang="en-US" sz="1800" dirty="0" smtClean="0"/>
              <a:t>Core) </a:t>
            </a:r>
            <a:r>
              <a:rPr lang="en-US" sz="1800" dirty="0"/>
              <a:t>plus a small amount of overhead for each VM based on memory allocation</a:t>
            </a:r>
          </a:p>
          <a:p>
            <a:pPr>
              <a:spcAft>
                <a:spcPts val="1200"/>
              </a:spcAft>
            </a:pPr>
            <a:r>
              <a:rPr lang="en-US" sz="1800" dirty="0" smtClean="0"/>
              <a:t>Additional </a:t>
            </a:r>
            <a:r>
              <a:rPr lang="en-US" sz="1800" dirty="0"/>
              <a:t>memory will be required if you plan to regularly manage a Hyper-V host from the console of the parent "root" partition - consider adding an additional 1.5GB if you'll be managing Hyper-V hosts in this manner</a:t>
            </a:r>
            <a:r>
              <a:rPr lang="en-US" sz="1800" dirty="0" smtClean="0"/>
              <a:t>.</a:t>
            </a:r>
            <a:endParaRPr lang="en-US" sz="1800" dirty="0"/>
          </a:p>
        </p:txBody>
      </p:sp>
      <p:sp>
        <p:nvSpPr>
          <p:cNvPr id="3" name="Title 2"/>
          <p:cNvSpPr>
            <a:spLocks noGrp="1"/>
          </p:cNvSpPr>
          <p:nvPr>
            <p:ph type="title"/>
          </p:nvPr>
        </p:nvSpPr>
        <p:spPr/>
        <p:txBody>
          <a:bodyPr/>
          <a:lstStyle/>
          <a:p>
            <a:r>
              <a:rPr lang="de-DE" dirty="0" err="1"/>
              <a:t>Virtualization</a:t>
            </a:r>
            <a:r>
              <a:rPr lang="de-DE" dirty="0"/>
              <a:t> </a:t>
            </a:r>
            <a:r>
              <a:rPr lang="de-DE" dirty="0" smtClean="0"/>
              <a:t>Overhead</a:t>
            </a:r>
            <a:endParaRPr lang="de-DE" dirty="0"/>
          </a:p>
        </p:txBody>
      </p:sp>
      <p:sp>
        <p:nvSpPr>
          <p:cNvPr id="5" name="Rectangle 4"/>
          <p:cNvSpPr/>
          <p:nvPr/>
        </p:nvSpPr>
        <p:spPr bwMode="white">
          <a:xfrm>
            <a:off x="8640000" y="0"/>
            <a:ext cx="3796474" cy="69840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Content Placeholder 6"/>
          <p:cNvSpPr txBox="1">
            <a:spLocks/>
          </p:cNvSpPr>
          <p:nvPr/>
        </p:nvSpPr>
        <p:spPr>
          <a:xfrm>
            <a:off x="8639999" y="2639857"/>
            <a:ext cx="3780000" cy="3139258"/>
          </a:xfrm>
          <a:prstGeom prst="rect">
            <a:avLst/>
          </a:prstGeom>
        </p:spPr>
        <p:txBody>
          <a:bodyPr vert="horz" wrap="square" lIns="146252" tIns="91409" rIns="146252" bIns="91409"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180000" indent="0">
              <a:lnSpc>
                <a:spcPct val="100000"/>
              </a:lnSpc>
              <a:spcBef>
                <a:spcPts val="0"/>
              </a:spcBef>
              <a:buNone/>
            </a:pPr>
            <a:r>
              <a:rPr lang="en-US" sz="1600" dirty="0" smtClean="0">
                <a:solidFill>
                  <a:schemeClr val="bg1"/>
                </a:solidFill>
              </a:rPr>
              <a:t>Don’t </a:t>
            </a:r>
            <a:r>
              <a:rPr lang="en-US" sz="1600" dirty="0">
                <a:solidFill>
                  <a:schemeClr val="bg1"/>
                </a:solidFill>
              </a:rPr>
              <a:t>overcommit memory if memory intensive applications are being </a:t>
            </a:r>
            <a:r>
              <a:rPr lang="en-US" sz="1600" dirty="0" smtClean="0">
                <a:solidFill>
                  <a:schemeClr val="bg1"/>
                </a:solidFill>
              </a:rPr>
              <a:t>virtualized.</a:t>
            </a:r>
          </a:p>
          <a:p>
            <a:pPr marL="180000" indent="0">
              <a:lnSpc>
                <a:spcPct val="100000"/>
              </a:lnSpc>
              <a:spcBef>
                <a:spcPts val="0"/>
              </a:spcBef>
              <a:buNone/>
            </a:pPr>
            <a:endParaRPr lang="en-US" sz="1600" dirty="0">
              <a:solidFill>
                <a:schemeClr val="bg1"/>
              </a:solidFill>
            </a:endParaRPr>
          </a:p>
          <a:p>
            <a:pPr marL="180000" indent="0">
              <a:lnSpc>
                <a:spcPct val="100000"/>
              </a:lnSpc>
              <a:spcBef>
                <a:spcPts val="0"/>
              </a:spcBef>
              <a:buNone/>
            </a:pPr>
            <a:r>
              <a:rPr lang="en-US" sz="1600" dirty="0">
                <a:solidFill>
                  <a:schemeClr val="bg1"/>
                </a:solidFill>
              </a:rPr>
              <a:t>Configure a memory reservation for SQL Server VMs if memory overcommit is being </a:t>
            </a:r>
            <a:r>
              <a:rPr lang="en-US" sz="1600" dirty="0" smtClean="0">
                <a:solidFill>
                  <a:schemeClr val="bg1"/>
                </a:solidFill>
              </a:rPr>
              <a:t>used.</a:t>
            </a:r>
            <a:endParaRPr lang="en-US" sz="1600" dirty="0">
              <a:solidFill>
                <a:schemeClr val="bg1"/>
              </a:solidFill>
            </a:endParaRPr>
          </a:p>
          <a:p>
            <a:pPr marL="180000" lvl="1" indent="0">
              <a:lnSpc>
                <a:spcPct val="100000"/>
              </a:lnSpc>
              <a:spcBef>
                <a:spcPts val="0"/>
              </a:spcBef>
              <a:buNone/>
            </a:pPr>
            <a:endParaRPr lang="en-US" sz="1600" dirty="0" smtClean="0">
              <a:solidFill>
                <a:schemeClr val="bg1"/>
              </a:solidFill>
              <a:latin typeface="+mj-lt"/>
            </a:endParaRPr>
          </a:p>
          <a:p>
            <a:pPr marL="180000" lvl="1" indent="0">
              <a:lnSpc>
                <a:spcPct val="100000"/>
              </a:lnSpc>
              <a:spcBef>
                <a:spcPts val="0"/>
              </a:spcBef>
              <a:buNone/>
            </a:pPr>
            <a:r>
              <a:rPr lang="en-US" sz="1600" dirty="0" smtClean="0">
                <a:solidFill>
                  <a:schemeClr val="bg1"/>
                </a:solidFill>
                <a:latin typeface="+mj-lt"/>
              </a:rPr>
              <a:t>Keep </a:t>
            </a:r>
            <a:r>
              <a:rPr lang="en-US" sz="1600" dirty="0">
                <a:solidFill>
                  <a:schemeClr val="bg1"/>
                </a:solidFill>
                <a:latin typeface="+mj-lt"/>
              </a:rPr>
              <a:t>in mind that the VM memory reservation is for the entire server overall, not just SQL Server buffer </a:t>
            </a:r>
            <a:r>
              <a:rPr lang="en-US" sz="1600" dirty="0" smtClean="0">
                <a:solidFill>
                  <a:schemeClr val="bg1"/>
                </a:solidFill>
                <a:latin typeface="+mj-lt"/>
              </a:rPr>
              <a:t>pool.</a:t>
            </a:r>
            <a:endParaRPr lang="en-US" sz="1600" dirty="0">
              <a:solidFill>
                <a:schemeClr val="bg1"/>
              </a:solidFill>
              <a:latin typeface="+mj-lt"/>
            </a:endParaRPr>
          </a:p>
        </p:txBody>
      </p:sp>
    </p:spTree>
    <p:extLst>
      <p:ext uri="{BB962C8B-B14F-4D97-AF65-F5344CB8AC3E}">
        <p14:creationId xmlns:p14="http://schemas.microsoft.com/office/powerpoint/2010/main" val="34903582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49"/>
            <a:ext cx="8100000" cy="4401142"/>
          </a:xfrm>
        </p:spPr>
        <p:txBody>
          <a:bodyPr/>
          <a:lstStyle/>
          <a:p>
            <a:pPr>
              <a:spcAft>
                <a:spcPts val="1200"/>
              </a:spcAft>
            </a:pPr>
            <a:r>
              <a:rPr lang="en-US" sz="2000" b="1" dirty="0"/>
              <a:t>SQL Workloads with High Memory, Transactions &amp; CPU</a:t>
            </a:r>
          </a:p>
          <a:p>
            <a:pPr>
              <a:spcAft>
                <a:spcPts val="600"/>
              </a:spcAft>
            </a:pPr>
            <a:r>
              <a:rPr lang="en-US" sz="1800" dirty="0" smtClean="0"/>
              <a:t>Configure SQL Server to use </a:t>
            </a:r>
            <a:r>
              <a:rPr lang="en-US" sz="1800" dirty="0"/>
              <a:t>Large Page Allocations to reduce </a:t>
            </a:r>
            <a:r>
              <a:rPr lang="en-US" sz="1800" dirty="0" smtClean="0"/>
              <a:t>memory overhead (-T661, -T834)</a:t>
            </a:r>
            <a:endParaRPr lang="en-US" sz="1800" dirty="0"/>
          </a:p>
          <a:p>
            <a:pPr lvl="1">
              <a:spcAft>
                <a:spcPts val="600"/>
              </a:spcAft>
            </a:pPr>
            <a:r>
              <a:rPr lang="en-US" sz="1600" dirty="0"/>
              <a:t>Assign “Lock Pages in Memory” Rights to SQL Service Account to prevent hard OS paging of the SQL </a:t>
            </a:r>
            <a:r>
              <a:rPr lang="en-US" sz="1600"/>
              <a:t>Server </a:t>
            </a:r>
            <a:r>
              <a:rPr lang="en-US" sz="1600" smtClean="0"/>
              <a:t>process</a:t>
            </a:r>
            <a:endParaRPr lang="en-US" sz="1600" dirty="0"/>
          </a:p>
          <a:p>
            <a:pPr>
              <a:spcAft>
                <a:spcPts val="600"/>
              </a:spcAft>
            </a:pPr>
            <a:r>
              <a:rPr lang="en-US" sz="1800" dirty="0"/>
              <a:t>Consider Hyper-V Dynamic Memory to Reduce IO in some cases</a:t>
            </a:r>
          </a:p>
          <a:p>
            <a:pPr lvl="1">
              <a:spcAft>
                <a:spcPts val="600"/>
              </a:spcAft>
            </a:pPr>
            <a:r>
              <a:rPr lang="en-US" sz="1600" dirty="0"/>
              <a:t>Useful when consolidating multiple departmental SQL VMs on 1 Host</a:t>
            </a:r>
          </a:p>
          <a:p>
            <a:pPr>
              <a:spcAft>
                <a:spcPts val="600"/>
              </a:spcAft>
            </a:pPr>
            <a:r>
              <a:rPr lang="en-US" sz="1800" dirty="0"/>
              <a:t>If you set SQL Server Max Memory, use this formula:</a:t>
            </a:r>
          </a:p>
          <a:p>
            <a:pPr lvl="1">
              <a:spcAft>
                <a:spcPts val="600"/>
              </a:spcAft>
            </a:pPr>
            <a:r>
              <a:rPr lang="en-US" sz="1600" dirty="0"/>
              <a:t>t</a:t>
            </a:r>
            <a:r>
              <a:rPr lang="en-US" sz="1600" dirty="0" smtClean="0"/>
              <a:t>otal memory </a:t>
            </a:r>
            <a:r>
              <a:rPr lang="en-US" sz="1600" dirty="0"/>
              <a:t>- (1% of </a:t>
            </a:r>
            <a:r>
              <a:rPr lang="en-US" sz="1600" dirty="0" smtClean="0"/>
              <a:t>memory </a:t>
            </a:r>
            <a:r>
              <a:rPr lang="en-US" sz="1600" dirty="0"/>
              <a:t>x </a:t>
            </a:r>
            <a:r>
              <a:rPr lang="en-US" sz="1600" dirty="0" smtClean="0"/>
              <a:t># of NUMA nodes</a:t>
            </a:r>
            <a:r>
              <a:rPr lang="en-US" sz="1600" dirty="0"/>
              <a:t>) – (3% of </a:t>
            </a:r>
            <a:r>
              <a:rPr lang="en-US" sz="1600" dirty="0" smtClean="0"/>
              <a:t>memory) </a:t>
            </a:r>
            <a:r>
              <a:rPr lang="en-US" sz="1600" dirty="0"/>
              <a:t>– 1GB</a:t>
            </a:r>
          </a:p>
          <a:p>
            <a:pPr>
              <a:spcAft>
                <a:spcPts val="600"/>
              </a:spcAft>
            </a:pPr>
            <a:r>
              <a:rPr lang="en-US" sz="1800" dirty="0"/>
              <a:t>Set Max Worker Threads to # of maximum concurrent user connections</a:t>
            </a:r>
          </a:p>
          <a:p>
            <a:pPr>
              <a:spcAft>
                <a:spcPts val="600"/>
              </a:spcAft>
            </a:pPr>
            <a:r>
              <a:rPr lang="it-IT" sz="1800" dirty="0"/>
              <a:t>1 SQL instance per VM recommended</a:t>
            </a:r>
          </a:p>
          <a:p>
            <a:pPr lvl="1">
              <a:spcAft>
                <a:spcPts val="600"/>
              </a:spcAft>
            </a:pPr>
            <a:r>
              <a:rPr lang="en-US" sz="1600" dirty="0" smtClean="0"/>
              <a:t>If </a:t>
            </a:r>
            <a:r>
              <a:rPr lang="en-US" sz="1600" dirty="0"/>
              <a:t>you must have &gt;1 SQL instances in a VM, consider setting Affinity Mask to assign each SQL instance to particular virtual processors</a:t>
            </a:r>
            <a:endParaRPr lang="de-DE" sz="1600" dirty="0"/>
          </a:p>
        </p:txBody>
      </p:sp>
      <p:sp>
        <p:nvSpPr>
          <p:cNvPr id="4" name="Title 3"/>
          <p:cNvSpPr>
            <a:spLocks noGrp="1"/>
          </p:cNvSpPr>
          <p:nvPr>
            <p:ph type="title"/>
          </p:nvPr>
        </p:nvSpPr>
        <p:spPr/>
        <p:txBody>
          <a:bodyPr/>
          <a:lstStyle/>
          <a:p>
            <a:r>
              <a:rPr lang="de-DE" dirty="0" err="1" smtClean="0"/>
              <a:t>Virtualization</a:t>
            </a:r>
            <a:r>
              <a:rPr lang="de-DE" dirty="0" smtClean="0"/>
              <a:t> Best Practice for SQL Server</a:t>
            </a:r>
            <a:endParaRPr lang="de-DE" dirty="0"/>
          </a:p>
        </p:txBody>
      </p:sp>
      <p:sp>
        <p:nvSpPr>
          <p:cNvPr id="6" name="Rectangle 5"/>
          <p:cNvSpPr/>
          <p:nvPr/>
        </p:nvSpPr>
        <p:spPr bwMode="white">
          <a:xfrm>
            <a:off x="8640000" y="0"/>
            <a:ext cx="3796474" cy="69840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Content Placeholder 6"/>
          <p:cNvSpPr txBox="1">
            <a:spLocks/>
          </p:cNvSpPr>
          <p:nvPr/>
        </p:nvSpPr>
        <p:spPr>
          <a:xfrm>
            <a:off x="8639999" y="2160000"/>
            <a:ext cx="3780000" cy="4616586"/>
          </a:xfrm>
          <a:prstGeom prst="rect">
            <a:avLst/>
          </a:prstGeom>
        </p:spPr>
        <p:txBody>
          <a:bodyPr vert="horz" wrap="square" lIns="146252" tIns="91409" rIns="146252" bIns="91409"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180000" indent="0">
              <a:lnSpc>
                <a:spcPct val="100000"/>
              </a:lnSpc>
              <a:spcBef>
                <a:spcPts val="0"/>
              </a:spcBef>
              <a:buNone/>
            </a:pPr>
            <a:r>
              <a:rPr lang="de-DE" sz="1600" dirty="0" smtClean="0">
                <a:solidFill>
                  <a:schemeClr val="bg1"/>
                </a:solidFill>
              </a:rPr>
              <a:t>Reference:</a:t>
            </a:r>
          </a:p>
          <a:p>
            <a:pPr marL="180000" indent="0">
              <a:lnSpc>
                <a:spcPct val="100000"/>
              </a:lnSpc>
              <a:spcBef>
                <a:spcPts val="0"/>
              </a:spcBef>
              <a:buNone/>
            </a:pPr>
            <a:r>
              <a:rPr lang="en-US" sz="1600" dirty="0" smtClean="0">
                <a:solidFill>
                  <a:schemeClr val="bg1"/>
                </a:solidFill>
                <a:hlinkClick r:id="rId3"/>
              </a:rPr>
              <a:t>Virtualizing Microsoft SQL Server on Windows Server 2012</a:t>
            </a:r>
            <a:endParaRPr lang="en-US" sz="1600" dirty="0" smtClean="0">
              <a:solidFill>
                <a:schemeClr val="bg1"/>
              </a:solidFill>
            </a:endParaRPr>
          </a:p>
          <a:p>
            <a:pPr marL="180000" indent="0">
              <a:lnSpc>
                <a:spcPct val="100000"/>
              </a:lnSpc>
              <a:spcBef>
                <a:spcPts val="0"/>
              </a:spcBef>
              <a:buNone/>
            </a:pPr>
            <a:endParaRPr lang="en-US" sz="1600" dirty="0" smtClean="0">
              <a:solidFill>
                <a:schemeClr val="bg1"/>
              </a:solidFill>
            </a:endParaRPr>
          </a:p>
          <a:p>
            <a:pPr marL="180000" indent="0">
              <a:lnSpc>
                <a:spcPct val="100000"/>
              </a:lnSpc>
              <a:spcBef>
                <a:spcPts val="0"/>
              </a:spcBef>
              <a:buNone/>
            </a:pPr>
            <a:r>
              <a:rPr lang="en-US" sz="1600" dirty="0" smtClean="0">
                <a:solidFill>
                  <a:schemeClr val="bg1"/>
                </a:solidFill>
                <a:hlinkClick r:id="rId4"/>
              </a:rPr>
              <a:t>Tuning options for SQL Server when running in high performance workloads</a:t>
            </a:r>
            <a:endParaRPr lang="en-US" sz="1600" dirty="0">
              <a:solidFill>
                <a:schemeClr val="bg1"/>
              </a:solidFill>
            </a:endParaRPr>
          </a:p>
          <a:p>
            <a:pPr marL="180000" indent="0">
              <a:lnSpc>
                <a:spcPct val="100000"/>
              </a:lnSpc>
              <a:spcBef>
                <a:spcPts val="0"/>
              </a:spcBef>
              <a:buNone/>
            </a:pPr>
            <a:endParaRPr lang="en-US" sz="1600" dirty="0" smtClean="0">
              <a:solidFill>
                <a:schemeClr val="bg1"/>
              </a:solidFill>
            </a:endParaRPr>
          </a:p>
          <a:p>
            <a:pPr marL="180000" indent="0">
              <a:lnSpc>
                <a:spcPct val="100000"/>
              </a:lnSpc>
              <a:spcBef>
                <a:spcPts val="0"/>
              </a:spcBef>
              <a:buNone/>
            </a:pPr>
            <a:r>
              <a:rPr lang="en-US" sz="1600" dirty="0" smtClean="0">
                <a:solidFill>
                  <a:schemeClr val="bg1"/>
                </a:solidFill>
              </a:rPr>
              <a:t>TF 661</a:t>
            </a:r>
          </a:p>
          <a:p>
            <a:pPr marL="180000" indent="0">
              <a:lnSpc>
                <a:spcPct val="100000"/>
              </a:lnSpc>
              <a:spcBef>
                <a:spcPts val="0"/>
              </a:spcBef>
              <a:buNone/>
            </a:pPr>
            <a:r>
              <a:rPr lang="en-US" sz="1600" dirty="0" smtClean="0">
                <a:solidFill>
                  <a:schemeClr val="bg1"/>
                </a:solidFill>
              </a:rPr>
              <a:t>Disables </a:t>
            </a:r>
            <a:r>
              <a:rPr lang="en-US" sz="1600" dirty="0">
                <a:solidFill>
                  <a:schemeClr val="bg1"/>
                </a:solidFill>
              </a:rPr>
              <a:t>the ghost record removal </a:t>
            </a:r>
            <a:r>
              <a:rPr lang="en-US" sz="1600" dirty="0" smtClean="0">
                <a:solidFill>
                  <a:schemeClr val="bg1"/>
                </a:solidFill>
              </a:rPr>
              <a:t>process.</a:t>
            </a:r>
            <a:endParaRPr lang="en-US" sz="1600" dirty="0">
              <a:solidFill>
                <a:schemeClr val="bg1"/>
              </a:solidFill>
            </a:endParaRPr>
          </a:p>
          <a:p>
            <a:pPr marL="180000" indent="0">
              <a:lnSpc>
                <a:spcPct val="100000"/>
              </a:lnSpc>
              <a:spcBef>
                <a:spcPts val="0"/>
              </a:spcBef>
              <a:buNone/>
            </a:pPr>
            <a:endParaRPr lang="en-US" sz="1600" dirty="0" smtClean="0">
              <a:solidFill>
                <a:schemeClr val="bg1"/>
              </a:solidFill>
            </a:endParaRPr>
          </a:p>
          <a:p>
            <a:pPr marL="180000" indent="0">
              <a:lnSpc>
                <a:spcPct val="100000"/>
              </a:lnSpc>
              <a:spcBef>
                <a:spcPts val="0"/>
              </a:spcBef>
              <a:buNone/>
            </a:pPr>
            <a:r>
              <a:rPr lang="en-US" sz="1600" dirty="0" smtClean="0">
                <a:solidFill>
                  <a:schemeClr val="bg1"/>
                </a:solidFill>
              </a:rPr>
              <a:t>TF 834</a:t>
            </a:r>
          </a:p>
          <a:p>
            <a:pPr marL="180000" indent="0">
              <a:lnSpc>
                <a:spcPct val="100000"/>
              </a:lnSpc>
              <a:spcBef>
                <a:spcPts val="0"/>
              </a:spcBef>
              <a:buNone/>
            </a:pPr>
            <a:r>
              <a:rPr lang="en-US" sz="1600" dirty="0" smtClean="0">
                <a:solidFill>
                  <a:schemeClr val="bg1"/>
                </a:solidFill>
              </a:rPr>
              <a:t>Uses </a:t>
            </a:r>
            <a:r>
              <a:rPr lang="en-US" sz="1600" dirty="0">
                <a:solidFill>
                  <a:schemeClr val="bg1"/>
                </a:solidFill>
              </a:rPr>
              <a:t>Microsoft Windows large-page allocations for the buffer </a:t>
            </a:r>
            <a:r>
              <a:rPr lang="en-US" sz="1600" dirty="0" smtClean="0">
                <a:solidFill>
                  <a:schemeClr val="bg1"/>
                </a:solidFill>
              </a:rPr>
              <a:t>pool.</a:t>
            </a:r>
          </a:p>
          <a:p>
            <a:pPr marL="180000" indent="0">
              <a:lnSpc>
                <a:spcPct val="100000"/>
              </a:lnSpc>
              <a:spcBef>
                <a:spcPts val="0"/>
              </a:spcBef>
              <a:buNone/>
            </a:pPr>
            <a:endParaRPr lang="en-US" sz="1600" dirty="0">
              <a:solidFill>
                <a:schemeClr val="bg1"/>
              </a:solidFill>
            </a:endParaRPr>
          </a:p>
          <a:p>
            <a:pPr marL="180000" indent="0">
              <a:lnSpc>
                <a:spcPct val="100000"/>
              </a:lnSpc>
              <a:spcBef>
                <a:spcPts val="0"/>
              </a:spcBef>
              <a:buNone/>
            </a:pPr>
            <a:r>
              <a:rPr lang="de-DE" sz="1600" dirty="0" err="1">
                <a:solidFill>
                  <a:schemeClr val="bg1"/>
                </a:solidFill>
              </a:rPr>
              <a:t>Don‘t</a:t>
            </a:r>
            <a:r>
              <a:rPr lang="de-DE" sz="1600" dirty="0">
                <a:solidFill>
                  <a:schemeClr val="bg1"/>
                </a:solidFill>
              </a:rPr>
              <a:t> </a:t>
            </a:r>
            <a:r>
              <a:rPr lang="de-DE" sz="1600" dirty="0" err="1">
                <a:solidFill>
                  <a:schemeClr val="bg1"/>
                </a:solidFill>
              </a:rPr>
              <a:t>forget</a:t>
            </a:r>
            <a:r>
              <a:rPr lang="de-DE" sz="1600" dirty="0">
                <a:solidFill>
                  <a:schemeClr val="bg1"/>
                </a:solidFill>
              </a:rPr>
              <a:t> </a:t>
            </a:r>
            <a:r>
              <a:rPr lang="de-DE" sz="1600" dirty="0" err="1">
                <a:solidFill>
                  <a:schemeClr val="bg1"/>
                </a:solidFill>
              </a:rPr>
              <a:t>to</a:t>
            </a:r>
            <a:r>
              <a:rPr lang="de-DE" sz="1600" dirty="0">
                <a:solidFill>
                  <a:schemeClr val="bg1"/>
                </a:solidFill>
              </a:rPr>
              <a:t> </a:t>
            </a:r>
            <a:r>
              <a:rPr lang="de-DE" sz="1600" dirty="0" err="1">
                <a:solidFill>
                  <a:schemeClr val="bg1"/>
                </a:solidFill>
              </a:rPr>
              <a:t>monitor</a:t>
            </a:r>
            <a:r>
              <a:rPr lang="de-DE" sz="1600" dirty="0">
                <a:solidFill>
                  <a:schemeClr val="bg1"/>
                </a:solidFill>
              </a:rPr>
              <a:t> </a:t>
            </a:r>
            <a:r>
              <a:rPr lang="de-DE" sz="1600" dirty="0" err="1">
                <a:solidFill>
                  <a:schemeClr val="bg1"/>
                </a:solidFill>
              </a:rPr>
              <a:t>your</a:t>
            </a:r>
            <a:r>
              <a:rPr lang="de-DE" sz="1600" dirty="0">
                <a:solidFill>
                  <a:schemeClr val="bg1"/>
                </a:solidFill>
              </a:rPr>
              <a:t> host </a:t>
            </a:r>
            <a:r>
              <a:rPr lang="de-DE" sz="1600" dirty="0" err="1">
                <a:solidFill>
                  <a:schemeClr val="bg1"/>
                </a:solidFill>
              </a:rPr>
              <a:t>resources</a:t>
            </a:r>
            <a:r>
              <a:rPr lang="de-DE" sz="1600" dirty="0" smtClean="0">
                <a:solidFill>
                  <a:schemeClr val="bg1"/>
                </a:solidFill>
              </a:rPr>
              <a:t>.</a:t>
            </a:r>
            <a:endParaRPr lang="de-DE" sz="1600" dirty="0">
              <a:solidFill>
                <a:schemeClr val="bg1"/>
              </a:solidFill>
            </a:endParaRPr>
          </a:p>
        </p:txBody>
      </p:sp>
    </p:spTree>
    <p:extLst>
      <p:ext uri="{BB962C8B-B14F-4D97-AF65-F5344CB8AC3E}">
        <p14:creationId xmlns:p14="http://schemas.microsoft.com/office/powerpoint/2010/main" val="2227729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7" y="1212849"/>
            <a:ext cx="8100000" cy="4470392"/>
          </a:xfrm>
        </p:spPr>
        <p:txBody>
          <a:bodyPr/>
          <a:lstStyle/>
          <a:p>
            <a:pPr marL="0" indent="0">
              <a:spcBef>
                <a:spcPts val="0"/>
              </a:spcBef>
              <a:spcAft>
                <a:spcPts val="300"/>
              </a:spcAft>
              <a:buNone/>
            </a:pPr>
            <a:r>
              <a:rPr lang="en-US" sz="2000" b="1" dirty="0"/>
              <a:t>Take a baseline with</a:t>
            </a:r>
          </a:p>
          <a:p>
            <a:pPr marL="342777" lvl="1" indent="0">
              <a:spcBef>
                <a:spcPts val="0"/>
              </a:spcBef>
              <a:spcAft>
                <a:spcPts val="300"/>
              </a:spcAft>
              <a:buNone/>
            </a:pPr>
            <a:r>
              <a:rPr lang="en-US" sz="1800" dirty="0"/>
              <a:t>DMVs</a:t>
            </a:r>
          </a:p>
          <a:p>
            <a:pPr marL="571294" lvl="2" indent="0">
              <a:spcBef>
                <a:spcPts val="0"/>
              </a:spcBef>
              <a:spcAft>
                <a:spcPts val="300"/>
              </a:spcAft>
              <a:buNone/>
            </a:pPr>
            <a:r>
              <a:rPr lang="en-US" sz="1600" dirty="0"/>
              <a:t>SQL Server and OS Configuration</a:t>
            </a:r>
          </a:p>
          <a:p>
            <a:pPr marL="571294" lvl="2" indent="0">
              <a:spcBef>
                <a:spcPts val="0"/>
              </a:spcBef>
              <a:spcAft>
                <a:spcPts val="300"/>
              </a:spcAft>
              <a:buNone/>
            </a:pPr>
            <a:r>
              <a:rPr lang="en-US" sz="1600" dirty="0" err="1" smtClean="0"/>
              <a:t>Tempdb</a:t>
            </a:r>
            <a:r>
              <a:rPr lang="en-US" sz="1600" dirty="0" smtClean="0"/>
              <a:t> Configuration</a:t>
            </a:r>
          </a:p>
          <a:p>
            <a:pPr marL="571294" lvl="2" indent="0">
              <a:spcBef>
                <a:spcPts val="0"/>
              </a:spcBef>
              <a:spcAft>
                <a:spcPts val="300"/>
              </a:spcAft>
              <a:buNone/>
            </a:pPr>
            <a:r>
              <a:rPr lang="en-US" sz="1600" dirty="0" smtClean="0"/>
              <a:t>Virtual </a:t>
            </a:r>
            <a:r>
              <a:rPr lang="en-US" sz="1600" dirty="0"/>
              <a:t>File Statistics</a:t>
            </a:r>
          </a:p>
          <a:p>
            <a:pPr marL="571294" lvl="2" indent="0">
              <a:spcBef>
                <a:spcPts val="0"/>
              </a:spcBef>
              <a:spcAft>
                <a:spcPts val="300"/>
              </a:spcAft>
              <a:buNone/>
            </a:pPr>
            <a:r>
              <a:rPr lang="en-US" sz="1600" dirty="0"/>
              <a:t>Wait and Latch Statistics</a:t>
            </a:r>
          </a:p>
          <a:p>
            <a:pPr marL="571294" lvl="2" indent="0">
              <a:spcBef>
                <a:spcPts val="0"/>
              </a:spcBef>
              <a:spcAft>
                <a:spcPts val="300"/>
              </a:spcAft>
              <a:buNone/>
            </a:pPr>
            <a:r>
              <a:rPr lang="en-US" sz="1600" dirty="0"/>
              <a:t>SQL Server Performance Counter</a:t>
            </a:r>
          </a:p>
          <a:p>
            <a:pPr marL="342777" lvl="1" indent="0">
              <a:spcBef>
                <a:spcPts val="0"/>
              </a:spcBef>
              <a:spcAft>
                <a:spcPts val="300"/>
              </a:spcAft>
              <a:buNone/>
            </a:pPr>
            <a:r>
              <a:rPr lang="en-US" sz="1800" dirty="0"/>
              <a:t>Performance Monitor</a:t>
            </a:r>
          </a:p>
          <a:p>
            <a:pPr marL="571294" lvl="2" indent="0">
              <a:spcBef>
                <a:spcPts val="0"/>
              </a:spcBef>
              <a:spcAft>
                <a:spcPts val="300"/>
              </a:spcAft>
              <a:buNone/>
            </a:pPr>
            <a:r>
              <a:rPr lang="en-US" sz="1600" dirty="0" err="1" smtClean="0"/>
              <a:t>Perfmon</a:t>
            </a:r>
            <a:r>
              <a:rPr lang="en-US" sz="1600" dirty="0" smtClean="0"/>
              <a:t> </a:t>
            </a:r>
            <a:r>
              <a:rPr lang="en-US" sz="1600" dirty="0"/>
              <a:t>Counters from PAL Tool</a:t>
            </a:r>
          </a:p>
          <a:p>
            <a:pPr marL="274320" lvl="1" indent="0">
              <a:spcBef>
                <a:spcPts val="0"/>
              </a:spcBef>
              <a:spcAft>
                <a:spcPts val="300"/>
              </a:spcAft>
              <a:buNone/>
            </a:pPr>
            <a:endParaRPr lang="en-US" b="1" dirty="0"/>
          </a:p>
          <a:p>
            <a:pPr marL="0" indent="0">
              <a:spcBef>
                <a:spcPts val="0"/>
              </a:spcBef>
              <a:spcAft>
                <a:spcPts val="300"/>
              </a:spcAft>
              <a:buNone/>
            </a:pPr>
            <a:r>
              <a:rPr lang="en-US" sz="2000" b="1" dirty="0"/>
              <a:t>Include</a:t>
            </a:r>
          </a:p>
          <a:p>
            <a:pPr marL="342777" lvl="1" indent="0">
              <a:spcAft>
                <a:spcPts val="300"/>
              </a:spcAft>
              <a:buNone/>
            </a:pPr>
            <a:r>
              <a:rPr lang="en-US" sz="1800" dirty="0"/>
              <a:t>Hardware </a:t>
            </a:r>
            <a:r>
              <a:rPr lang="en-US" sz="1800" dirty="0" smtClean="0"/>
              <a:t>Configuration</a:t>
            </a:r>
          </a:p>
          <a:p>
            <a:pPr marL="342777" lvl="1" indent="0">
              <a:spcAft>
                <a:spcPts val="300"/>
              </a:spcAft>
              <a:buNone/>
            </a:pPr>
            <a:r>
              <a:rPr lang="en-US" sz="1800" dirty="0" smtClean="0"/>
              <a:t>Virtualization Layer Configuration</a:t>
            </a:r>
            <a:endParaRPr lang="de-DE" sz="2400" dirty="0"/>
          </a:p>
          <a:p>
            <a:pPr marL="342777" lvl="1" indent="0">
              <a:spcBef>
                <a:spcPts val="0"/>
              </a:spcBef>
              <a:spcAft>
                <a:spcPts val="300"/>
              </a:spcAft>
              <a:buNone/>
            </a:pPr>
            <a:r>
              <a:rPr lang="en-US" sz="1800" dirty="0" smtClean="0"/>
              <a:t>Maintenance Job Configuration</a:t>
            </a:r>
            <a:endParaRPr lang="en-US" sz="1800" dirty="0"/>
          </a:p>
        </p:txBody>
      </p:sp>
      <p:sp>
        <p:nvSpPr>
          <p:cNvPr id="3" name="Title 2"/>
          <p:cNvSpPr>
            <a:spLocks noGrp="1"/>
          </p:cNvSpPr>
          <p:nvPr>
            <p:ph type="title"/>
          </p:nvPr>
        </p:nvSpPr>
        <p:spPr/>
        <p:txBody>
          <a:bodyPr/>
          <a:lstStyle/>
          <a:p>
            <a:r>
              <a:rPr lang="de-DE" dirty="0" smtClean="0"/>
              <a:t>Baseline</a:t>
            </a:r>
            <a:endParaRPr lang="de-DE" dirty="0"/>
          </a:p>
        </p:txBody>
      </p:sp>
      <p:sp>
        <p:nvSpPr>
          <p:cNvPr id="5" name="Rectangle 4"/>
          <p:cNvSpPr/>
          <p:nvPr/>
        </p:nvSpPr>
        <p:spPr bwMode="white">
          <a:xfrm>
            <a:off x="8640001" y="0"/>
            <a:ext cx="3796474" cy="69840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Content Placeholder 6"/>
          <p:cNvSpPr txBox="1">
            <a:spLocks/>
          </p:cNvSpPr>
          <p:nvPr/>
        </p:nvSpPr>
        <p:spPr>
          <a:xfrm>
            <a:off x="8639999" y="3836640"/>
            <a:ext cx="3780000" cy="677046"/>
          </a:xfrm>
          <a:prstGeom prst="rect">
            <a:avLst/>
          </a:prstGeom>
        </p:spPr>
        <p:txBody>
          <a:bodyPr vert="horz" wrap="square" lIns="146252" tIns="91409" rIns="146252" bIns="91409"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180000" indent="0">
              <a:lnSpc>
                <a:spcPct val="100000"/>
              </a:lnSpc>
              <a:spcBef>
                <a:spcPts val="0"/>
              </a:spcBef>
              <a:buNone/>
            </a:pPr>
            <a:r>
              <a:rPr lang="de-DE" sz="1600" dirty="0" smtClean="0">
                <a:solidFill>
                  <a:schemeClr val="bg1"/>
                </a:solidFill>
              </a:rPr>
              <a:t>Reference:</a:t>
            </a:r>
          </a:p>
          <a:p>
            <a:pPr marL="180000" indent="0">
              <a:lnSpc>
                <a:spcPct val="100000"/>
              </a:lnSpc>
              <a:spcBef>
                <a:spcPts val="0"/>
              </a:spcBef>
              <a:buNone/>
            </a:pPr>
            <a:r>
              <a:rPr lang="en-US" sz="1600" dirty="0" smtClean="0">
                <a:hlinkClick r:id="rId3"/>
              </a:rPr>
              <a:t>Free Tools for the DBA: PAL Tool</a:t>
            </a:r>
            <a:endParaRPr lang="de-DE" sz="1600" dirty="0">
              <a:solidFill>
                <a:schemeClr val="bg1"/>
              </a:solidFill>
            </a:endParaRPr>
          </a:p>
        </p:txBody>
      </p:sp>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0000" y="990000"/>
            <a:ext cx="6599492" cy="5387807"/>
          </a:xfrm>
          <a:prstGeom prst="rect">
            <a:avLst/>
          </a:prstGeom>
        </p:spPr>
      </p:pic>
      <p:grpSp>
        <p:nvGrpSpPr>
          <p:cNvPr id="7" name="Group 6"/>
          <p:cNvGrpSpPr/>
          <p:nvPr/>
        </p:nvGrpSpPr>
        <p:grpSpPr>
          <a:xfrm>
            <a:off x="10080000" y="5670000"/>
            <a:ext cx="2070000" cy="990000"/>
            <a:chOff x="10080000" y="449999"/>
            <a:chExt cx="2070000" cy="990000"/>
          </a:xfrm>
        </p:grpSpPr>
        <p:sp>
          <p:nvSpPr>
            <p:cNvPr id="8" name="Rounded Rectangular Callout 7"/>
            <p:cNvSpPr/>
            <p:nvPr/>
          </p:nvSpPr>
          <p:spPr bwMode="auto">
            <a:xfrm>
              <a:off x="10080000" y="449999"/>
              <a:ext cx="2070000" cy="990000"/>
            </a:xfrm>
            <a:prstGeom prst="wedgeRoundRectCallou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DE" sz="2000" dirty="0">
                <a:gradFill>
                  <a:gsLst>
                    <a:gs pos="0">
                      <a:srgbClr val="FFFFFF"/>
                    </a:gs>
                    <a:gs pos="100000">
                      <a:srgbClr val="FFFFFF"/>
                    </a:gs>
                  </a:gsLst>
                  <a:lin ang="5400000" scaled="0"/>
                </a:gradFill>
              </a:endParaRPr>
            </a:p>
          </p:txBody>
        </p:sp>
        <p:sp>
          <p:nvSpPr>
            <p:cNvPr id="9" name="TextBox 8"/>
            <p:cNvSpPr txBox="1"/>
            <p:nvPr/>
          </p:nvSpPr>
          <p:spPr>
            <a:xfrm>
              <a:off x="10368000" y="576000"/>
              <a:ext cx="1530000" cy="720000"/>
            </a:xfrm>
            <a:prstGeom prst="rect">
              <a:avLst/>
            </a:prstGeom>
            <a:noFill/>
          </p:spPr>
          <p:txBody>
            <a:bodyPr wrap="none" lIns="182880" tIns="146304" rIns="182880" bIns="146304" rtlCol="0">
              <a:spAutoFit/>
            </a:bodyPr>
            <a:lstStyle/>
            <a:p>
              <a:pPr algn="ctr">
                <a:lnSpc>
                  <a:spcPct val="90000"/>
                </a:lnSpc>
              </a:pPr>
              <a:r>
                <a:rPr lang="de-DE" sz="3200" b="1" dirty="0" smtClean="0">
                  <a:solidFill>
                    <a:schemeClr val="bg1"/>
                  </a:solidFill>
                </a:rPr>
                <a:t>Demo</a:t>
              </a:r>
            </a:p>
          </p:txBody>
        </p:sp>
      </p:grpSp>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0000" y="990000"/>
            <a:ext cx="7181710" cy="5383234"/>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0000" y="990423"/>
            <a:ext cx="6576630" cy="5403048"/>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0000" y="990000"/>
            <a:ext cx="7001482" cy="5424005"/>
          </a:xfrm>
          <a:prstGeom prst="rect">
            <a:avLst/>
          </a:prstGeom>
        </p:spPr>
      </p:pic>
    </p:spTree>
    <p:extLst>
      <p:ext uri="{BB962C8B-B14F-4D97-AF65-F5344CB8AC3E}">
        <p14:creationId xmlns:p14="http://schemas.microsoft.com/office/powerpoint/2010/main" val="4569609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5"/>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11"/>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12"/>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881" y="1"/>
            <a:ext cx="3108678" cy="124347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defTabSz="1268069" fontAlgn="base">
              <a:lnSpc>
                <a:spcPct val="90000"/>
              </a:lnSpc>
              <a:spcBef>
                <a:spcPct val="0"/>
              </a:spcBef>
              <a:spcAft>
                <a:spcPct val="0"/>
              </a:spcAft>
            </a:pPr>
            <a:endParaRPr lang="en-US" sz="1224" dirty="0">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400" y="75829"/>
            <a:ext cx="2938473" cy="1080618"/>
          </a:xfrm>
          <a:prstGeom prst="rect">
            <a:avLst/>
          </a:prstGeom>
        </p:spPr>
      </p:pic>
      <p:sp>
        <p:nvSpPr>
          <p:cNvPr id="5" name="Textfeld 6"/>
          <p:cNvSpPr txBox="1"/>
          <p:nvPr/>
        </p:nvSpPr>
        <p:spPr>
          <a:xfrm>
            <a:off x="274639" y="2880001"/>
            <a:ext cx="8100000" cy="760529"/>
          </a:xfrm>
          <a:prstGeom prst="rect">
            <a:avLst/>
          </a:prstGeom>
          <a:noFill/>
        </p:spPr>
        <p:txBody>
          <a:bodyPr wrap="square" rtlCol="0">
            <a:spAutoFit/>
          </a:bodyPr>
          <a:lstStyle/>
          <a:p>
            <a:pPr algn="ctr" defTabSz="902118"/>
            <a:r>
              <a:rPr lang="de-DE" sz="2368" b="1" dirty="0" smtClean="0">
                <a:solidFill>
                  <a:srgbClr val="000000"/>
                </a:solidFill>
                <a:ea typeface="Verdana" pitchFamily="34" charset="0"/>
                <a:cs typeface="Arial" pitchFamily="34" charset="0"/>
              </a:rPr>
              <a:t>„The </a:t>
            </a:r>
            <a:r>
              <a:rPr lang="de-DE" sz="2368" b="1" dirty="0" err="1" smtClean="0">
                <a:solidFill>
                  <a:srgbClr val="000000"/>
                </a:solidFill>
                <a:ea typeface="Verdana" pitchFamily="34" charset="0"/>
                <a:cs typeface="Arial" pitchFamily="34" charset="0"/>
              </a:rPr>
              <a:t>secret</a:t>
            </a:r>
            <a:r>
              <a:rPr lang="de-DE" sz="2368" b="1" dirty="0" smtClean="0">
                <a:solidFill>
                  <a:srgbClr val="000000"/>
                </a:solidFill>
                <a:ea typeface="Verdana" pitchFamily="34" charset="0"/>
                <a:cs typeface="Arial" pitchFamily="34" charset="0"/>
              </a:rPr>
              <a:t> </a:t>
            </a:r>
            <a:r>
              <a:rPr lang="de-DE" sz="2368" b="1" dirty="0" err="1" smtClean="0">
                <a:solidFill>
                  <a:srgbClr val="000000"/>
                </a:solidFill>
                <a:ea typeface="Verdana" pitchFamily="34" charset="0"/>
                <a:cs typeface="Arial" pitchFamily="34" charset="0"/>
              </a:rPr>
              <a:t>of</a:t>
            </a:r>
            <a:r>
              <a:rPr lang="de-DE" sz="2368" b="1" dirty="0" smtClean="0">
                <a:solidFill>
                  <a:srgbClr val="000000"/>
                </a:solidFill>
                <a:ea typeface="Verdana" pitchFamily="34" charset="0"/>
                <a:cs typeface="Arial" pitchFamily="34" charset="0"/>
              </a:rPr>
              <a:t> </a:t>
            </a:r>
            <a:r>
              <a:rPr lang="de-DE" sz="2368" b="1" dirty="0" err="1" smtClean="0">
                <a:solidFill>
                  <a:srgbClr val="000000"/>
                </a:solidFill>
                <a:ea typeface="Verdana" pitchFamily="34" charset="0"/>
                <a:cs typeface="Arial" pitchFamily="34" charset="0"/>
              </a:rPr>
              <a:t>success</a:t>
            </a:r>
            <a:r>
              <a:rPr lang="de-DE" sz="2368" b="1" dirty="0" smtClean="0">
                <a:solidFill>
                  <a:srgbClr val="000000"/>
                </a:solidFill>
                <a:ea typeface="Verdana" pitchFamily="34" charset="0"/>
                <a:cs typeface="Arial" pitchFamily="34" charset="0"/>
              </a:rPr>
              <a:t> </a:t>
            </a:r>
            <a:r>
              <a:rPr lang="de-DE" sz="2368" b="1" dirty="0" err="1" smtClean="0">
                <a:solidFill>
                  <a:srgbClr val="000000"/>
                </a:solidFill>
                <a:ea typeface="Verdana" pitchFamily="34" charset="0"/>
                <a:cs typeface="Arial" pitchFamily="34" charset="0"/>
              </a:rPr>
              <a:t>is</a:t>
            </a:r>
            <a:r>
              <a:rPr lang="de-DE" sz="2368" b="1" dirty="0" smtClean="0">
                <a:solidFill>
                  <a:srgbClr val="000000"/>
                </a:solidFill>
                <a:ea typeface="Verdana" pitchFamily="34" charset="0"/>
                <a:cs typeface="Arial" pitchFamily="34" charset="0"/>
              </a:rPr>
              <a:t> </a:t>
            </a:r>
            <a:r>
              <a:rPr lang="de-DE" sz="2368" b="1" dirty="0" err="1" smtClean="0">
                <a:solidFill>
                  <a:srgbClr val="000000"/>
                </a:solidFill>
                <a:ea typeface="Verdana" pitchFamily="34" charset="0"/>
                <a:cs typeface="Arial" pitchFamily="34" charset="0"/>
              </a:rPr>
              <a:t>constancy</a:t>
            </a:r>
            <a:r>
              <a:rPr lang="de-DE" sz="2368" b="1" dirty="0" smtClean="0">
                <a:solidFill>
                  <a:srgbClr val="000000"/>
                </a:solidFill>
                <a:ea typeface="Verdana" pitchFamily="34" charset="0"/>
                <a:cs typeface="Arial" pitchFamily="34" charset="0"/>
              </a:rPr>
              <a:t> </a:t>
            </a:r>
            <a:r>
              <a:rPr lang="de-DE" sz="2368" b="1" dirty="0" err="1" smtClean="0">
                <a:solidFill>
                  <a:srgbClr val="000000"/>
                </a:solidFill>
                <a:ea typeface="Verdana" pitchFamily="34" charset="0"/>
                <a:cs typeface="Arial" pitchFamily="34" charset="0"/>
              </a:rPr>
              <a:t>of</a:t>
            </a:r>
            <a:r>
              <a:rPr lang="de-DE" sz="2368" b="1" dirty="0" smtClean="0">
                <a:solidFill>
                  <a:srgbClr val="000000"/>
                </a:solidFill>
                <a:ea typeface="Verdana" pitchFamily="34" charset="0"/>
                <a:cs typeface="Arial" pitchFamily="34" charset="0"/>
              </a:rPr>
              <a:t> </a:t>
            </a:r>
            <a:r>
              <a:rPr lang="de-DE" sz="2368" b="1" dirty="0" err="1" smtClean="0">
                <a:solidFill>
                  <a:srgbClr val="000000"/>
                </a:solidFill>
                <a:ea typeface="Verdana" pitchFamily="34" charset="0"/>
                <a:cs typeface="Arial" pitchFamily="34" charset="0"/>
              </a:rPr>
              <a:t>purpose</a:t>
            </a:r>
            <a:r>
              <a:rPr lang="de-DE" sz="2368" b="1" dirty="0" smtClean="0">
                <a:solidFill>
                  <a:srgbClr val="000000"/>
                </a:solidFill>
                <a:ea typeface="Verdana" pitchFamily="34" charset="0"/>
                <a:cs typeface="Arial" pitchFamily="34" charset="0"/>
              </a:rPr>
              <a:t>.“</a:t>
            </a:r>
            <a:endParaRPr lang="de-DE" sz="2368" b="1" dirty="0">
              <a:solidFill>
                <a:srgbClr val="000000"/>
              </a:solidFill>
              <a:ea typeface="Verdana" pitchFamily="34" charset="0"/>
              <a:cs typeface="Arial" pitchFamily="34" charset="0"/>
            </a:endParaRPr>
          </a:p>
          <a:p>
            <a:pPr algn="ctr" defTabSz="902118"/>
            <a:r>
              <a:rPr lang="de-DE" sz="1974" i="1" dirty="0">
                <a:solidFill>
                  <a:srgbClr val="000000"/>
                </a:solidFill>
                <a:ea typeface="Verdana" pitchFamily="34" charset="0"/>
                <a:cs typeface="Arial" pitchFamily="34" charset="0"/>
              </a:rPr>
              <a:t>Benjamin Disraeli</a:t>
            </a:r>
            <a:r>
              <a:rPr lang="de-DE" sz="1974" dirty="0">
                <a:solidFill>
                  <a:srgbClr val="000000"/>
                </a:solidFill>
                <a:ea typeface="Verdana" pitchFamily="34" charset="0"/>
                <a:cs typeface="Arial" pitchFamily="34" charset="0"/>
              </a:rPr>
              <a:t> [1804-1881]; brit. </a:t>
            </a:r>
            <a:r>
              <a:rPr lang="de-DE" sz="1974" dirty="0" err="1" smtClean="0">
                <a:solidFill>
                  <a:srgbClr val="000000"/>
                </a:solidFill>
                <a:ea typeface="Verdana" pitchFamily="34" charset="0"/>
                <a:cs typeface="Arial" pitchFamily="34" charset="0"/>
              </a:rPr>
              <a:t>politician</a:t>
            </a:r>
            <a:endParaRPr lang="de-DE" sz="1974" dirty="0">
              <a:solidFill>
                <a:srgbClr val="000000"/>
              </a:solidFill>
              <a:ea typeface="Verdana" pitchFamily="34" charset="0"/>
              <a:cs typeface="Arial" pitchFamily="34" charset="0"/>
            </a:endParaRPr>
          </a:p>
        </p:txBody>
      </p:sp>
      <p:sp>
        <p:nvSpPr>
          <p:cNvPr id="6" name="Rectangle 5"/>
          <p:cNvSpPr/>
          <p:nvPr/>
        </p:nvSpPr>
        <p:spPr bwMode="white">
          <a:xfrm>
            <a:off x="8640000" y="0"/>
            <a:ext cx="3796474" cy="6984000"/>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7" name="Gerader Verbinder 3"/>
          <p:cNvCxnSpPr/>
          <p:nvPr/>
        </p:nvCxnSpPr>
        <p:spPr>
          <a:xfrm>
            <a:off x="8640000" y="1159477"/>
            <a:ext cx="3798000" cy="0"/>
          </a:xfrm>
          <a:prstGeom prst="line">
            <a:avLst/>
          </a:prstGeom>
          <a:ln w="190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4"/>
          <p:cNvSpPr txBox="1">
            <a:spLocks/>
          </p:cNvSpPr>
          <p:nvPr/>
        </p:nvSpPr>
        <p:spPr>
          <a:xfrm>
            <a:off x="8730000" y="360000"/>
            <a:ext cx="3600000" cy="630000"/>
          </a:xfrm>
          <a:prstGeom prst="rect">
            <a:avLst/>
          </a:prstGeom>
        </p:spPr>
        <p:txBody>
          <a:bodyPr vert="horz" wrap="square" lIns="146252" tIns="91409" rIns="146252" bIns="91409" rtlCol="0" anchor="t">
            <a:noAutofit/>
          </a:bodyPr>
          <a:lstStyle>
            <a:lvl1pPr algn="l" defTabSz="932404" rtl="0" eaLnBrk="1" latinLnBrk="0" hangingPunct="1">
              <a:lnSpc>
                <a:spcPct val="90000"/>
              </a:lnSpc>
              <a:spcBef>
                <a:spcPct val="0"/>
              </a:spcBef>
              <a:buNone/>
              <a:defRPr lang="en-US" sz="32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de-DE" dirty="0" smtClean="0">
                <a:solidFill>
                  <a:srgbClr val="FFFFFF"/>
                </a:solidFill>
              </a:rPr>
              <a:t>SQL2Go Series</a:t>
            </a:r>
            <a:endParaRPr lang="de-DE" dirty="0">
              <a:solidFill>
                <a:srgbClr val="FFFFFF"/>
              </a:solidFill>
            </a:endParaRPr>
          </a:p>
        </p:txBody>
      </p:sp>
      <p:sp>
        <p:nvSpPr>
          <p:cNvPr id="9" name="Title 4"/>
          <p:cNvSpPr txBox="1">
            <a:spLocks/>
          </p:cNvSpPr>
          <p:nvPr/>
        </p:nvSpPr>
        <p:spPr>
          <a:xfrm>
            <a:off x="8730000" y="1499952"/>
            <a:ext cx="3600000" cy="720000"/>
          </a:xfrm>
          <a:prstGeom prst="rect">
            <a:avLst/>
          </a:prstGeom>
        </p:spPr>
        <p:txBody>
          <a:bodyPr vert="horz" wrap="square" lIns="146252" tIns="91409" rIns="146252" bIns="91409" rtlCol="0" anchor="t">
            <a:noAutofit/>
          </a:bodyPr>
          <a:lstStyle>
            <a:lvl1pPr algn="l" defTabSz="932404" rtl="0" eaLnBrk="1" latinLnBrk="0" hangingPunct="1">
              <a:lnSpc>
                <a:spcPct val="90000"/>
              </a:lnSpc>
              <a:spcBef>
                <a:spcPct val="0"/>
              </a:spcBef>
              <a:buNone/>
              <a:defRPr lang="en-US" sz="32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de-DE" sz="2000" dirty="0" smtClean="0">
                <a:solidFill>
                  <a:srgbClr val="FFFFFF"/>
                </a:solidFill>
              </a:rPr>
              <a:t>Aug 26 | 10 – 11 AM</a:t>
            </a:r>
          </a:p>
          <a:p>
            <a:pPr algn="ctr"/>
            <a:r>
              <a:rPr lang="de-DE" sz="2000" dirty="0" smtClean="0">
                <a:solidFill>
                  <a:srgbClr val="FFFFFF"/>
                </a:solidFill>
              </a:rPr>
              <a:t>Monitoring </a:t>
            </a:r>
            <a:r>
              <a:rPr lang="de-DE" sz="2000" dirty="0" err="1" smtClean="0">
                <a:solidFill>
                  <a:srgbClr val="FFFFFF"/>
                </a:solidFill>
              </a:rPr>
              <a:t>with</a:t>
            </a:r>
            <a:r>
              <a:rPr lang="de-DE" sz="2000" dirty="0" smtClean="0">
                <a:solidFill>
                  <a:srgbClr val="FFFFFF"/>
                </a:solidFill>
              </a:rPr>
              <a:t> Extended Events</a:t>
            </a:r>
            <a:endParaRPr lang="de-DE" sz="2000" dirty="0">
              <a:solidFill>
                <a:srgbClr val="FFFFFF"/>
              </a:solidFill>
            </a:endParaRPr>
          </a:p>
        </p:txBody>
      </p:sp>
    </p:spTree>
    <p:extLst>
      <p:ext uri="{BB962C8B-B14F-4D97-AF65-F5344CB8AC3E}">
        <p14:creationId xmlns:p14="http://schemas.microsoft.com/office/powerpoint/2010/main" val="13668752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638" y="1212849"/>
            <a:ext cx="8100000" cy="3800978"/>
          </a:xfrm>
        </p:spPr>
        <p:txBody>
          <a:bodyPr/>
          <a:lstStyle/>
          <a:p>
            <a:pPr marL="342777" lvl="1" indent="0">
              <a:lnSpc>
                <a:spcPts val="3000"/>
              </a:lnSpc>
              <a:buNone/>
            </a:pPr>
            <a:r>
              <a:rPr lang="en-US" b="1" dirty="0" smtClean="0"/>
              <a:t>Edition Capabilities</a:t>
            </a:r>
            <a:endParaRPr lang="en-US" b="1" dirty="0"/>
          </a:p>
          <a:p>
            <a:pPr marL="342777" lvl="1" indent="0">
              <a:lnSpc>
                <a:spcPts val="3000"/>
              </a:lnSpc>
              <a:spcBef>
                <a:spcPts val="0"/>
              </a:spcBef>
              <a:buNone/>
            </a:pPr>
            <a:r>
              <a:rPr lang="en-US" b="1" dirty="0" smtClean="0"/>
              <a:t>Configuration Settings</a:t>
            </a:r>
          </a:p>
          <a:p>
            <a:pPr marL="514144" lvl="2" indent="0">
              <a:lnSpc>
                <a:spcPts val="2400"/>
              </a:lnSpc>
              <a:spcBef>
                <a:spcPts val="0"/>
              </a:spcBef>
              <a:buNone/>
            </a:pPr>
            <a:r>
              <a:rPr lang="en-US" dirty="0"/>
              <a:t>Hardware (CPU, Memory, Storage, Network)</a:t>
            </a:r>
            <a:endParaRPr lang="en-US" dirty="0" smtClean="0"/>
          </a:p>
          <a:p>
            <a:pPr marL="514144" lvl="2" indent="0">
              <a:lnSpc>
                <a:spcPts val="2400"/>
              </a:lnSpc>
              <a:spcBef>
                <a:spcPts val="0"/>
              </a:spcBef>
              <a:buNone/>
            </a:pPr>
            <a:r>
              <a:rPr lang="en-US" dirty="0"/>
              <a:t>Operating System</a:t>
            </a:r>
            <a:endParaRPr lang="en-US" dirty="0" smtClean="0"/>
          </a:p>
          <a:p>
            <a:pPr marL="514144" lvl="2" indent="0">
              <a:lnSpc>
                <a:spcPts val="2400"/>
              </a:lnSpc>
              <a:spcBef>
                <a:spcPts val="0"/>
              </a:spcBef>
              <a:buNone/>
            </a:pPr>
            <a:r>
              <a:rPr lang="en-US" dirty="0" smtClean="0"/>
              <a:t>SQL Server Instance</a:t>
            </a:r>
          </a:p>
          <a:p>
            <a:pPr marL="342777" lvl="1" indent="0">
              <a:lnSpc>
                <a:spcPts val="3000"/>
              </a:lnSpc>
              <a:spcBef>
                <a:spcPts val="0"/>
              </a:spcBef>
              <a:buNone/>
            </a:pPr>
            <a:r>
              <a:rPr lang="en-US" b="1" dirty="0" smtClean="0"/>
              <a:t>Data- and Transaction Log File Management</a:t>
            </a:r>
            <a:endParaRPr lang="en-US" b="1" dirty="0"/>
          </a:p>
          <a:p>
            <a:pPr marL="342777" lvl="1" indent="0">
              <a:lnSpc>
                <a:spcPts val="3000"/>
              </a:lnSpc>
              <a:spcBef>
                <a:spcPts val="0"/>
              </a:spcBef>
              <a:buNone/>
            </a:pPr>
            <a:r>
              <a:rPr lang="en-US" b="1" dirty="0" err="1" smtClean="0"/>
              <a:t>TempDb</a:t>
            </a:r>
            <a:r>
              <a:rPr lang="en-US" b="1" dirty="0" smtClean="0"/>
              <a:t> </a:t>
            </a:r>
            <a:r>
              <a:rPr lang="en-US" b="1" dirty="0"/>
              <a:t>Configuration</a:t>
            </a:r>
          </a:p>
          <a:p>
            <a:pPr marL="342777" lvl="1" indent="0">
              <a:lnSpc>
                <a:spcPts val="3000"/>
              </a:lnSpc>
              <a:spcBef>
                <a:spcPts val="0"/>
              </a:spcBef>
              <a:buNone/>
            </a:pPr>
            <a:r>
              <a:rPr lang="en-US" b="1" dirty="0" smtClean="0"/>
              <a:t>Index </a:t>
            </a:r>
            <a:r>
              <a:rPr lang="en-US" b="1" dirty="0"/>
              <a:t>&amp; Statistics Maintenance</a:t>
            </a:r>
          </a:p>
          <a:p>
            <a:pPr marL="342777" lvl="1" indent="0">
              <a:lnSpc>
                <a:spcPts val="3000"/>
              </a:lnSpc>
              <a:buNone/>
            </a:pPr>
            <a:r>
              <a:rPr lang="en-US" b="1" dirty="0" smtClean="0"/>
              <a:t>Virtualization Best Practice</a:t>
            </a:r>
            <a:endParaRPr lang="en-US" b="1" dirty="0"/>
          </a:p>
          <a:p>
            <a:pPr marL="342777" lvl="1" indent="0">
              <a:lnSpc>
                <a:spcPts val="3000"/>
              </a:lnSpc>
              <a:spcBef>
                <a:spcPts val="0"/>
              </a:spcBef>
              <a:buNone/>
            </a:pPr>
            <a:r>
              <a:rPr lang="en-US" b="1" dirty="0" smtClean="0"/>
              <a:t>SQL </a:t>
            </a:r>
            <a:r>
              <a:rPr lang="en-US" b="1" dirty="0"/>
              <a:t>Server Baseline</a:t>
            </a:r>
          </a:p>
        </p:txBody>
      </p:sp>
      <p:sp>
        <p:nvSpPr>
          <p:cNvPr id="5" name="Title 4"/>
          <p:cNvSpPr>
            <a:spLocks noGrp="1"/>
          </p:cNvSpPr>
          <p:nvPr>
            <p:ph type="title"/>
          </p:nvPr>
        </p:nvSpPr>
        <p:spPr/>
        <p:txBody>
          <a:bodyPr/>
          <a:lstStyle/>
          <a:p>
            <a:r>
              <a:rPr lang="de-DE" dirty="0" smtClean="0"/>
              <a:t>Agenda</a:t>
            </a:r>
            <a:endParaRPr lang="de-DE" dirty="0"/>
          </a:p>
        </p:txBody>
      </p:sp>
      <p:sp>
        <p:nvSpPr>
          <p:cNvPr id="7" name="Rectangle 6"/>
          <p:cNvSpPr/>
          <p:nvPr/>
        </p:nvSpPr>
        <p:spPr bwMode="white">
          <a:xfrm>
            <a:off x="8640000" y="0"/>
            <a:ext cx="3796474" cy="69840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10" name="Gerader Verbinder 3"/>
          <p:cNvCxnSpPr/>
          <p:nvPr/>
        </p:nvCxnSpPr>
        <p:spPr>
          <a:xfrm>
            <a:off x="8640000" y="1159477"/>
            <a:ext cx="3798000" cy="0"/>
          </a:xfrm>
          <a:prstGeom prst="line">
            <a:avLst/>
          </a:prstGeom>
          <a:ln w="190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4"/>
          <p:cNvSpPr txBox="1">
            <a:spLocks/>
          </p:cNvSpPr>
          <p:nvPr/>
        </p:nvSpPr>
        <p:spPr>
          <a:xfrm>
            <a:off x="8730000" y="360000"/>
            <a:ext cx="3600000" cy="630000"/>
          </a:xfrm>
          <a:prstGeom prst="rect">
            <a:avLst/>
          </a:prstGeom>
        </p:spPr>
        <p:txBody>
          <a:bodyPr vert="horz" wrap="square" lIns="146252" tIns="91409" rIns="146252" bIns="91409" rtlCol="0" anchor="t">
            <a:noAutofit/>
          </a:bodyPr>
          <a:lstStyle>
            <a:lvl1pPr algn="l" defTabSz="932404" rtl="0" eaLnBrk="1" latinLnBrk="0" hangingPunct="1">
              <a:lnSpc>
                <a:spcPct val="90000"/>
              </a:lnSpc>
              <a:spcBef>
                <a:spcPct val="0"/>
              </a:spcBef>
              <a:buNone/>
              <a:defRPr lang="en-US" sz="32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de-DE" dirty="0" smtClean="0">
                <a:solidFill>
                  <a:srgbClr val="FFFFFF"/>
                </a:solidFill>
              </a:rPr>
              <a:t>SQL Server 2014</a:t>
            </a:r>
            <a:endParaRPr lang="de-DE" dirty="0">
              <a:solidFill>
                <a:srgbClr val="FFFFFF"/>
              </a:solidFill>
            </a:endParaRPr>
          </a:p>
        </p:txBody>
      </p:sp>
    </p:spTree>
    <p:extLst>
      <p:ext uri="{BB962C8B-B14F-4D97-AF65-F5344CB8AC3E}">
        <p14:creationId xmlns:p14="http://schemas.microsoft.com/office/powerpoint/2010/main" val="13416030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white">
          <a:xfrm>
            <a:off x="8640000" y="0"/>
            <a:ext cx="3796474" cy="69840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11" name="Table 10"/>
          <p:cNvGraphicFramePr>
            <a:graphicFrameLocks noGrp="1"/>
          </p:cNvGraphicFramePr>
          <p:nvPr>
            <p:custDataLst>
              <p:tags r:id="rId2"/>
            </p:custDataLst>
            <p:extLst>
              <p:ext uri="{D42A27DB-BD31-4B8C-83A1-F6EECF244321}">
                <p14:modId xmlns:p14="http://schemas.microsoft.com/office/powerpoint/2010/main" val="1919569009"/>
              </p:ext>
            </p:extLst>
          </p:nvPr>
        </p:nvGraphicFramePr>
        <p:xfrm>
          <a:off x="360000" y="1620000"/>
          <a:ext cx="11970000" cy="4735950"/>
        </p:xfrm>
        <a:graphic>
          <a:graphicData uri="http://schemas.openxmlformats.org/drawingml/2006/table">
            <a:tbl>
              <a:tblPr firstRow="1" bandRow="1">
                <a:tableStyleId>{C083E6E3-FA7D-4D7B-A595-EF9225AFEA82}</a:tableStyleId>
              </a:tblPr>
              <a:tblGrid>
                <a:gridCol w="8370000"/>
                <a:gridCol w="1800000"/>
                <a:gridCol w="1800000"/>
              </a:tblGrid>
              <a:tr h="540000">
                <a:tc>
                  <a:txBody>
                    <a:bodyPr/>
                    <a:lstStyle/>
                    <a:p>
                      <a:pPr marL="0" algn="l" defTabSz="914363" rtl="0" eaLnBrk="1" latinLnBrk="0" hangingPunct="1"/>
                      <a:r>
                        <a:rPr lang="en-US" sz="1800" b="0" kern="1200" dirty="0" smtClean="0">
                          <a:ln>
                            <a:noFill/>
                          </a:ln>
                        </a:rPr>
                        <a:t>Max Number of Cores (per Instance)</a:t>
                      </a:r>
                      <a:endParaRPr lang="en-US" sz="1800" b="0" kern="1200" dirty="0" smtClean="0">
                        <a:ln>
                          <a:noFill/>
                        </a:ln>
                        <a:solidFill>
                          <a:schemeClr val="tx1"/>
                        </a:solidFill>
                        <a:latin typeface="+mn-lt"/>
                        <a:ea typeface="+mn-ea"/>
                        <a:cs typeface="+mn-cs"/>
                      </a:endParaRPr>
                    </a:p>
                  </a:txBody>
                  <a:tcPr marL="94109" marR="94109" marT="47055" marB="47055"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800" b="0" kern="1200" dirty="0" smtClean="0">
                          <a:ln>
                            <a:noFill/>
                          </a:ln>
                        </a:rPr>
                        <a:t>4 Sockets</a:t>
                      </a:r>
                      <a:br>
                        <a:rPr lang="en-US" sz="1800" b="0" kern="1200" dirty="0" smtClean="0">
                          <a:ln>
                            <a:noFill/>
                          </a:ln>
                        </a:rPr>
                      </a:br>
                      <a:r>
                        <a:rPr lang="en-US" sz="1800" b="0" kern="1200" dirty="0" smtClean="0">
                          <a:ln>
                            <a:noFill/>
                          </a:ln>
                        </a:rPr>
                        <a:t>16 Cores</a:t>
                      </a:r>
                      <a:endParaRPr lang="en-US" sz="1800" b="0" kern="1200" dirty="0">
                        <a:ln>
                          <a:noFill/>
                        </a:ln>
                        <a:solidFill>
                          <a:schemeClr val="tx1"/>
                        </a:solidFill>
                        <a:latin typeface="+mn-lt"/>
                        <a:ea typeface="+mn-ea"/>
                        <a:cs typeface="+mn-cs"/>
                      </a:endParaRPr>
                    </a:p>
                  </a:txBody>
                  <a:tcPr marL="94109" marR="94109" marT="47055" marB="47055" anchor="ctr"/>
                </a:tc>
                <a:tc>
                  <a:txBody>
                    <a:bodyPr/>
                    <a:lstStyle/>
                    <a:p>
                      <a:pPr marL="0" algn="ctr" defTabSz="914363" rtl="0" eaLnBrk="1" latinLnBrk="0" hangingPunct="1"/>
                      <a:r>
                        <a:rPr lang="en-US" sz="1800" b="0" kern="1200" dirty="0" smtClean="0">
                          <a:ln>
                            <a:noFill/>
                          </a:ln>
                        </a:rPr>
                        <a:t>OS Max</a:t>
                      </a:r>
                      <a:endParaRPr lang="en-US" sz="1800" b="0" kern="1200" dirty="0">
                        <a:ln>
                          <a:noFill/>
                        </a:ln>
                        <a:solidFill>
                          <a:schemeClr val="tx1"/>
                        </a:solidFill>
                        <a:latin typeface="+mn-lt"/>
                        <a:ea typeface="+mn-ea"/>
                        <a:cs typeface="+mn-cs"/>
                      </a:endParaRPr>
                    </a:p>
                  </a:txBody>
                  <a:tcPr marL="94109" marR="94109" marT="47055" marB="47055" anchor="ctr"/>
                </a:tc>
              </a:tr>
              <a:tr h="540000">
                <a:tc>
                  <a:txBody>
                    <a:bodyPr/>
                    <a:lstStyle/>
                    <a:p>
                      <a:pPr marL="0" algn="l" defTabSz="914363" rtl="0" eaLnBrk="1" latinLnBrk="0" hangingPunct="1"/>
                      <a:r>
                        <a:rPr lang="en-US" sz="1800" kern="1200" dirty="0" smtClean="0">
                          <a:ln>
                            <a:noFill/>
                          </a:ln>
                        </a:rPr>
                        <a:t>Max Utilized</a:t>
                      </a:r>
                      <a:r>
                        <a:rPr lang="en-US" sz="1800" kern="1200" baseline="0" dirty="0" smtClean="0">
                          <a:ln>
                            <a:noFill/>
                          </a:ln>
                        </a:rPr>
                        <a:t> RAM</a:t>
                      </a:r>
                      <a:r>
                        <a:rPr lang="en-US" sz="1800" kern="1200" dirty="0" smtClean="0">
                          <a:ln>
                            <a:noFill/>
                          </a:ln>
                        </a:rPr>
                        <a:t> (per Instance)</a:t>
                      </a:r>
                      <a:endParaRPr lang="en-US" sz="1800" b="0" kern="1200" dirty="0" smtClean="0">
                        <a:ln>
                          <a:noFill/>
                        </a:ln>
                        <a:solidFill>
                          <a:schemeClr val="tx1"/>
                        </a:solidFill>
                        <a:latin typeface="+mn-lt"/>
                        <a:ea typeface="+mn-ea"/>
                        <a:cs typeface="+mn-cs"/>
                      </a:endParaRPr>
                    </a:p>
                  </a:txBody>
                  <a:tcPr marL="94109" marR="94109" marT="47055" marB="47055" anchor="ctr"/>
                </a:tc>
                <a:tc>
                  <a:txBody>
                    <a:bodyPr/>
                    <a:lstStyle/>
                    <a:p>
                      <a:pPr marL="0" algn="ctr" defTabSz="914363" rtl="0" eaLnBrk="1" latinLnBrk="0" hangingPunct="1"/>
                      <a:r>
                        <a:rPr lang="en-US" sz="1800" kern="1200" dirty="0" smtClean="0">
                          <a:ln w="9525">
                            <a:noFill/>
                          </a:ln>
                        </a:rPr>
                        <a:t>128 GB</a:t>
                      </a:r>
                      <a:endParaRPr lang="en-US" sz="1800" b="0" kern="1200" dirty="0">
                        <a:ln w="9525">
                          <a:noFill/>
                        </a:ln>
                        <a:solidFill>
                          <a:schemeClr val="tx1"/>
                        </a:solidFill>
                        <a:latin typeface="+mn-lt"/>
                        <a:ea typeface="+mn-ea"/>
                        <a:cs typeface="Segoe UI"/>
                      </a:endParaRPr>
                    </a:p>
                  </a:txBody>
                  <a:tcPr marL="94109" marR="94109" marT="47055" marB="47055" anchor="ctr"/>
                </a:tc>
                <a:tc>
                  <a:txBody>
                    <a:bodyPr/>
                    <a:lstStyle/>
                    <a:p>
                      <a:pPr marL="0" algn="ctr" defTabSz="914363" rtl="0" eaLnBrk="1" latinLnBrk="0" hangingPunct="1"/>
                      <a:r>
                        <a:rPr lang="en-US" sz="1800" kern="1200" dirty="0" smtClean="0">
                          <a:ln w="9525">
                            <a:noFill/>
                          </a:ln>
                        </a:rPr>
                        <a:t>OS Max</a:t>
                      </a:r>
                      <a:endParaRPr lang="en-US" sz="1800" b="0" kern="1200" dirty="0">
                        <a:ln w="9525">
                          <a:noFill/>
                        </a:ln>
                        <a:solidFill>
                          <a:schemeClr val="tx1"/>
                        </a:solidFill>
                        <a:latin typeface="+mn-lt"/>
                        <a:ea typeface="+mn-ea"/>
                        <a:cs typeface="Segoe UI"/>
                      </a:endParaRPr>
                    </a:p>
                  </a:txBody>
                  <a:tcPr marL="94109" marR="94109" marT="47055" marB="47055" anchor="ctr"/>
                </a:tc>
              </a:tr>
              <a:tr h="540000">
                <a:tc>
                  <a:txBody>
                    <a:bodyPr/>
                    <a:lstStyle/>
                    <a:p>
                      <a:pPr marL="0" algn="l" defTabSz="914363" rtl="0" eaLnBrk="1" latinLnBrk="0" hangingPunct="1"/>
                      <a:r>
                        <a:rPr lang="en-US" sz="1800" kern="1200" dirty="0" smtClean="0">
                          <a:ln>
                            <a:noFill/>
                          </a:ln>
                        </a:rPr>
                        <a:t>Windows Server Core Edition Support</a:t>
                      </a:r>
                      <a:endParaRPr lang="en-US" sz="1800" b="0" kern="1200" dirty="0" smtClean="0">
                        <a:ln>
                          <a:noFill/>
                        </a:ln>
                        <a:solidFill>
                          <a:schemeClr val="tx1"/>
                        </a:solidFill>
                        <a:latin typeface="+mn-lt"/>
                        <a:ea typeface="+mn-ea"/>
                        <a:cs typeface="+mn-cs"/>
                      </a:endParaRPr>
                    </a:p>
                  </a:txBody>
                  <a:tcPr marL="94109" marR="94109" marT="47055" marB="47055" anchor="ctr"/>
                </a:tc>
                <a:tc>
                  <a:txBody>
                    <a:bodyPr/>
                    <a:lstStyle/>
                    <a:p>
                      <a:pPr marL="0" algn="ctr" defTabSz="914363" rtl="0" eaLnBrk="1" latinLnBrk="0" hangingPunct="1"/>
                      <a:r>
                        <a:rPr lang="en-US" sz="1800" kern="1200" noProof="0" dirty="0" smtClean="0">
                          <a:ln w="9525">
                            <a:noFill/>
                          </a:ln>
                          <a:sym typeface="Wingdings 2"/>
                        </a:rPr>
                        <a:t></a:t>
                      </a:r>
                      <a:endParaRPr lang="en-US" sz="1800" b="0" kern="1200" dirty="0">
                        <a:ln w="9525">
                          <a:noFill/>
                        </a:ln>
                        <a:solidFill>
                          <a:schemeClr val="tx1"/>
                        </a:solidFill>
                        <a:latin typeface="+mn-lt"/>
                        <a:ea typeface="+mn-ea"/>
                        <a:cs typeface="Segoe UI"/>
                      </a:endParaRPr>
                    </a:p>
                  </a:txBody>
                  <a:tcPr marL="94109" marR="94109" marT="47055" marB="47055" anchor="ctr"/>
                </a:tc>
                <a:tc>
                  <a:txBody>
                    <a:bodyPr/>
                    <a:lstStyle/>
                    <a:p>
                      <a:pPr marL="0" algn="ctr" defTabSz="914363" rtl="0" eaLnBrk="1" latinLnBrk="0" hangingPunct="1"/>
                      <a:r>
                        <a:rPr lang="en-US" sz="1800" kern="1200" noProof="0" dirty="0" smtClean="0">
                          <a:ln w="9525">
                            <a:noFill/>
                          </a:ln>
                          <a:sym typeface="Wingdings 2"/>
                        </a:rPr>
                        <a:t></a:t>
                      </a:r>
                      <a:endParaRPr lang="en-US" sz="1800" b="0" kern="1200" dirty="0">
                        <a:ln w="9525">
                          <a:noFill/>
                        </a:ln>
                        <a:solidFill>
                          <a:schemeClr val="tx1"/>
                        </a:solidFill>
                        <a:latin typeface="+mn-lt"/>
                        <a:ea typeface="+mn-ea"/>
                        <a:cs typeface="Segoe UI"/>
                      </a:endParaRPr>
                    </a:p>
                  </a:txBody>
                  <a:tcPr marL="94109" marR="94109" marT="47055" marB="47055" anchor="ctr"/>
                </a:tc>
              </a:tr>
              <a:tr h="540000">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800" kern="1200" dirty="0" smtClean="0">
                          <a:ln>
                            <a:noFill/>
                          </a:ln>
                        </a:rPr>
                        <a:t>Self-Service Business Intelligence (Power</a:t>
                      </a:r>
                      <a:r>
                        <a:rPr lang="en-US" sz="1800" kern="1200" baseline="0" dirty="0" smtClean="0">
                          <a:ln>
                            <a:noFill/>
                          </a:ln>
                        </a:rPr>
                        <a:t> View,</a:t>
                      </a:r>
                      <a:r>
                        <a:rPr lang="en-US" sz="1800" kern="1200" dirty="0" smtClean="0">
                          <a:ln>
                            <a:noFill/>
                          </a:ln>
                        </a:rPr>
                        <a:t> PowerPivot for SPS)</a:t>
                      </a:r>
                      <a:endParaRPr lang="en-US" sz="1800" b="0" kern="1200" dirty="0" smtClean="0">
                        <a:ln>
                          <a:noFill/>
                        </a:ln>
                        <a:solidFill>
                          <a:schemeClr val="tx1"/>
                        </a:solidFill>
                        <a:latin typeface="+mn-lt"/>
                        <a:ea typeface="+mn-ea"/>
                        <a:cs typeface="+mn-cs"/>
                      </a:endParaRPr>
                    </a:p>
                  </a:txBody>
                  <a:tcPr marL="94109" marR="94109" marT="47055" marB="47055"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800" b="0" kern="1200" dirty="0" smtClean="0">
                        <a:ln>
                          <a:noFill/>
                        </a:ln>
                        <a:solidFill>
                          <a:schemeClr val="tx1"/>
                        </a:solidFill>
                        <a:latin typeface="+mn-lt"/>
                        <a:ea typeface="+mn-ea"/>
                        <a:cs typeface="+mn-cs"/>
                      </a:endParaRPr>
                    </a:p>
                  </a:txBody>
                  <a:tcPr marL="94109" marR="94109" marT="47055" marB="47055" anchor="ctr"/>
                </a:tc>
                <a:tc>
                  <a:txBody>
                    <a:bodyPr/>
                    <a:lstStyle/>
                    <a:p>
                      <a:pPr marL="0" algn="ctr" defTabSz="914363" rtl="0" eaLnBrk="1" latinLnBrk="0" hangingPunct="1"/>
                      <a:r>
                        <a:rPr lang="en-US" sz="1800" kern="1200" noProof="0" dirty="0" smtClean="0">
                          <a:ln w="9525">
                            <a:noFill/>
                          </a:ln>
                          <a:sym typeface="Wingdings 2"/>
                        </a:rPr>
                        <a:t></a:t>
                      </a:r>
                      <a:endParaRPr lang="en-US" sz="1800" b="0" kern="1200" dirty="0">
                        <a:ln w="9525">
                          <a:noFill/>
                        </a:ln>
                        <a:solidFill>
                          <a:schemeClr val="tx1"/>
                        </a:solidFill>
                        <a:latin typeface="+mn-lt"/>
                        <a:ea typeface="+mn-ea"/>
                        <a:cs typeface="Segoe UI"/>
                      </a:endParaRPr>
                    </a:p>
                  </a:txBody>
                  <a:tcPr marL="94109" marR="94109" marT="47055" marB="47055" anchor="ctr"/>
                </a:tc>
              </a:tr>
              <a:tr h="644400">
                <a:tc>
                  <a:txBody>
                    <a:bodyPr/>
                    <a:lstStyle/>
                    <a:p>
                      <a:pPr marL="0" algn="l" defTabSz="914363" rtl="0" eaLnBrk="1" latinLnBrk="0" hangingPunct="1"/>
                      <a:r>
                        <a:rPr lang="en-US" sz="1800" kern="1200" dirty="0" smtClean="0">
                          <a:ln>
                            <a:noFill/>
                          </a:ln>
                        </a:rPr>
                        <a:t>Corporate Business Intelligence (Semantic Model, Advanced Analytics)</a:t>
                      </a:r>
                      <a:endParaRPr lang="en-US" sz="1800" b="0" kern="1200" dirty="0">
                        <a:ln>
                          <a:noFill/>
                        </a:ln>
                        <a:solidFill>
                          <a:schemeClr val="tx1"/>
                        </a:solidFill>
                        <a:latin typeface="+mn-lt"/>
                        <a:ea typeface="+mn-ea"/>
                        <a:cs typeface="+mn-cs"/>
                      </a:endParaRPr>
                    </a:p>
                  </a:txBody>
                  <a:tcPr marL="94109" marR="94109" marT="47055" marB="47055"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800" b="0" kern="1200" dirty="0" smtClean="0">
                        <a:ln>
                          <a:noFill/>
                        </a:ln>
                        <a:solidFill>
                          <a:schemeClr val="tx1"/>
                        </a:solidFill>
                        <a:latin typeface="+mn-lt"/>
                        <a:ea typeface="+mn-ea"/>
                        <a:cs typeface="+mn-cs"/>
                      </a:endParaRPr>
                    </a:p>
                  </a:txBody>
                  <a:tcPr marL="94109" marR="94109" marT="47055" marB="47055" anchor="ctr"/>
                </a:tc>
                <a:tc>
                  <a:txBody>
                    <a:bodyPr/>
                    <a:lstStyle/>
                    <a:p>
                      <a:pPr marL="0" algn="ctr" defTabSz="914363" rtl="0" eaLnBrk="1" latinLnBrk="0" hangingPunct="1"/>
                      <a:r>
                        <a:rPr lang="en-US" sz="1800" kern="1200" noProof="0" dirty="0" smtClean="0">
                          <a:ln w="9525">
                            <a:noFill/>
                          </a:ln>
                          <a:sym typeface="Wingdings 2"/>
                        </a:rPr>
                        <a:t></a:t>
                      </a:r>
                      <a:endParaRPr lang="en-US" sz="1800" b="0" kern="1200" dirty="0">
                        <a:ln w="9525">
                          <a:noFill/>
                        </a:ln>
                        <a:solidFill>
                          <a:schemeClr val="tx1"/>
                        </a:solidFill>
                        <a:latin typeface="+mn-lt"/>
                        <a:ea typeface="+mn-ea"/>
                        <a:cs typeface="Segoe UI"/>
                      </a:endParaRPr>
                    </a:p>
                  </a:txBody>
                  <a:tcPr marL="94109" marR="94109" marT="47055" marB="47055" anchor="ctr"/>
                </a:tc>
              </a:tr>
              <a:tr h="644400">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800" kern="1200" dirty="0" smtClean="0">
                          <a:ln>
                            <a:noFill/>
                          </a:ln>
                        </a:rPr>
                        <a:t>Enterprise Scalability (Resource Governor, Partitioning,</a:t>
                      </a:r>
                      <a:r>
                        <a:rPr lang="en-US" sz="1800" kern="1200" baseline="0" dirty="0" smtClean="0">
                          <a:ln>
                            <a:noFill/>
                          </a:ln>
                        </a:rPr>
                        <a:t> Data Compression, </a:t>
                      </a:r>
                      <a:r>
                        <a:rPr lang="en-US" sz="1800" kern="1200" dirty="0" err="1" smtClean="0">
                          <a:ln>
                            <a:noFill/>
                          </a:ln>
                        </a:rPr>
                        <a:t>Columnstore</a:t>
                      </a:r>
                      <a:r>
                        <a:rPr lang="en-US" sz="1800" kern="1200" dirty="0" smtClean="0">
                          <a:ln>
                            <a:noFill/>
                          </a:ln>
                        </a:rPr>
                        <a:t> Index)</a:t>
                      </a:r>
                      <a:endParaRPr lang="en-US" sz="1800" b="0" kern="1200" dirty="0" smtClean="0">
                        <a:ln>
                          <a:noFill/>
                        </a:ln>
                        <a:solidFill>
                          <a:schemeClr val="tx1"/>
                        </a:solidFill>
                        <a:latin typeface="+mn-lt"/>
                        <a:ea typeface="+mn-ea"/>
                        <a:cs typeface="+mn-cs"/>
                      </a:endParaRPr>
                    </a:p>
                  </a:txBody>
                  <a:tcPr marL="94109" marR="94109" marT="47055" marB="47055"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800" b="0" kern="1200" dirty="0" smtClean="0">
                        <a:ln>
                          <a:noFill/>
                        </a:ln>
                        <a:solidFill>
                          <a:schemeClr val="tx1"/>
                        </a:solidFill>
                        <a:latin typeface="+mn-lt"/>
                        <a:ea typeface="+mn-ea"/>
                        <a:cs typeface="+mn-cs"/>
                      </a:endParaRPr>
                    </a:p>
                  </a:txBody>
                  <a:tcPr marL="94109" marR="94109" marT="47055" marB="47055" anchor="ctr"/>
                </a:tc>
                <a:tc>
                  <a:txBody>
                    <a:bodyPr/>
                    <a:lstStyle/>
                    <a:p>
                      <a:pPr marL="0" algn="ctr" defTabSz="914363" rtl="0" eaLnBrk="1" latinLnBrk="0" hangingPunct="1"/>
                      <a:r>
                        <a:rPr lang="en-US" sz="1800" kern="1200" noProof="0" dirty="0" smtClean="0">
                          <a:ln w="9525">
                            <a:noFill/>
                          </a:ln>
                          <a:sym typeface="Wingdings 2"/>
                        </a:rPr>
                        <a:t></a:t>
                      </a:r>
                      <a:endParaRPr lang="en-US" sz="1800" b="0" kern="1200" dirty="0">
                        <a:ln w="9525">
                          <a:noFill/>
                        </a:ln>
                        <a:solidFill>
                          <a:schemeClr val="tx1"/>
                        </a:solidFill>
                        <a:latin typeface="+mn-lt"/>
                        <a:ea typeface="+mn-ea"/>
                        <a:cs typeface="Segoe UI"/>
                      </a:endParaRPr>
                    </a:p>
                  </a:txBody>
                  <a:tcPr marL="94109" marR="94109" marT="47055" marB="47055" anchor="ctr"/>
                </a:tc>
              </a:tr>
              <a:tr h="644400">
                <a:tc>
                  <a:txBody>
                    <a:bodyPr/>
                    <a:lstStyle/>
                    <a:p>
                      <a:pPr marL="0" algn="l" defTabSz="914363" rtl="0" eaLnBrk="1" latinLnBrk="0" hangingPunct="1"/>
                      <a:r>
                        <a:rPr lang="en-US" sz="1800" kern="1200" dirty="0" smtClean="0">
                          <a:ln>
                            <a:noFill/>
                          </a:ln>
                        </a:rPr>
                        <a:t>Advanced Security (Database Level Auditing, Transparent Data Encryption)</a:t>
                      </a:r>
                      <a:endParaRPr lang="en-US" sz="1800" b="0" kern="1200" dirty="0">
                        <a:ln>
                          <a:noFill/>
                        </a:ln>
                        <a:solidFill>
                          <a:schemeClr val="tx1"/>
                        </a:solidFill>
                        <a:latin typeface="+mn-lt"/>
                        <a:ea typeface="+mn-ea"/>
                        <a:cs typeface="+mn-cs"/>
                      </a:endParaRPr>
                    </a:p>
                  </a:txBody>
                  <a:tcPr marL="94109" marR="94109" marT="47055" marB="47055"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800" b="0" kern="1200" dirty="0" smtClean="0">
                        <a:ln>
                          <a:noFill/>
                        </a:ln>
                        <a:solidFill>
                          <a:schemeClr val="tx1"/>
                        </a:solidFill>
                        <a:latin typeface="+mn-lt"/>
                        <a:ea typeface="+mn-ea"/>
                        <a:cs typeface="+mn-cs"/>
                      </a:endParaRPr>
                    </a:p>
                  </a:txBody>
                  <a:tcPr marL="94109" marR="94109" marT="47055" marB="47055" anchor="ctr"/>
                </a:tc>
                <a:tc>
                  <a:txBody>
                    <a:bodyPr/>
                    <a:lstStyle/>
                    <a:p>
                      <a:pPr marL="0" algn="ctr" defTabSz="914363" rtl="0" eaLnBrk="1" latinLnBrk="0" hangingPunct="1"/>
                      <a:r>
                        <a:rPr lang="en-US" sz="1800" kern="1200" noProof="0" dirty="0" smtClean="0">
                          <a:ln w="9525">
                            <a:noFill/>
                          </a:ln>
                          <a:sym typeface="Wingdings 2"/>
                        </a:rPr>
                        <a:t></a:t>
                      </a:r>
                      <a:endParaRPr lang="en-US" sz="1800" b="0" kern="1200" dirty="0">
                        <a:ln w="9525">
                          <a:noFill/>
                        </a:ln>
                        <a:solidFill>
                          <a:schemeClr val="tx1"/>
                        </a:solidFill>
                        <a:latin typeface="+mn-lt"/>
                        <a:ea typeface="+mn-ea"/>
                        <a:cs typeface="Segoe UI"/>
                      </a:endParaRPr>
                    </a:p>
                  </a:txBody>
                  <a:tcPr marL="94109" marR="94109" marT="47055" marB="47055" anchor="ctr"/>
                </a:tc>
              </a:tr>
              <a:tr h="540000">
                <a:tc>
                  <a:txBody>
                    <a:bodyPr/>
                    <a:lstStyle/>
                    <a:p>
                      <a:pPr marL="0" algn="l" defTabSz="914363" rtl="0" eaLnBrk="1" latinLnBrk="0" hangingPunct="1"/>
                      <a:r>
                        <a:rPr lang="en-US" sz="1800" kern="1200" dirty="0" smtClean="0">
                          <a:ln>
                            <a:noFill/>
                          </a:ln>
                        </a:rPr>
                        <a:t>AlwaysOn High Availability*</a:t>
                      </a:r>
                      <a:endParaRPr lang="en-US" sz="1800" b="0" kern="1200" dirty="0">
                        <a:ln>
                          <a:noFill/>
                        </a:ln>
                        <a:solidFill>
                          <a:schemeClr val="tx1"/>
                        </a:solidFill>
                        <a:latin typeface="+mn-lt"/>
                        <a:ea typeface="+mn-ea"/>
                        <a:cs typeface="+mn-cs"/>
                      </a:endParaRPr>
                    </a:p>
                  </a:txBody>
                  <a:tcPr marL="94109" marR="94109" marT="47055" marB="47055"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800" kern="1200" dirty="0" smtClean="0">
                          <a:ln>
                            <a:noFill/>
                          </a:ln>
                        </a:rPr>
                        <a:t>Basic*</a:t>
                      </a:r>
                      <a:endParaRPr lang="en-US" sz="1800" b="0" kern="1200" dirty="0" smtClean="0">
                        <a:ln>
                          <a:noFill/>
                        </a:ln>
                        <a:solidFill>
                          <a:schemeClr val="tx1"/>
                        </a:solidFill>
                        <a:latin typeface="+mn-lt"/>
                        <a:ea typeface="+mn-ea"/>
                        <a:cs typeface="+mn-cs"/>
                      </a:endParaRPr>
                    </a:p>
                  </a:txBody>
                  <a:tcPr marL="94109" marR="94109" marT="47055" marB="47055" anchor="ctr"/>
                </a:tc>
                <a:tc>
                  <a:txBody>
                    <a:bodyPr/>
                    <a:lstStyle/>
                    <a:p>
                      <a:pPr marL="0" algn="ctr" defTabSz="914363" rtl="0" eaLnBrk="1" latinLnBrk="0" hangingPunct="1"/>
                      <a:r>
                        <a:rPr lang="en-US" sz="1800" kern="1200" noProof="0" dirty="0" smtClean="0">
                          <a:ln>
                            <a:noFill/>
                          </a:ln>
                          <a:sym typeface="Wingdings 2"/>
                        </a:rPr>
                        <a:t>Advanced</a:t>
                      </a:r>
                      <a:endParaRPr lang="en-US" sz="1800" b="0" kern="1200" dirty="0">
                        <a:ln>
                          <a:noFill/>
                        </a:ln>
                        <a:solidFill>
                          <a:schemeClr val="tx1"/>
                        </a:solidFill>
                        <a:latin typeface="+mn-lt"/>
                        <a:ea typeface="+mn-ea"/>
                        <a:cs typeface="+mn-cs"/>
                      </a:endParaRPr>
                    </a:p>
                  </a:txBody>
                  <a:tcPr marL="94109" marR="94109" marT="47055" marB="47055" anchor="ctr"/>
                </a:tc>
              </a:tr>
            </a:tbl>
          </a:graphicData>
        </a:graphic>
      </p:graphicFrame>
      <p:graphicFrame>
        <p:nvGraphicFramePr>
          <p:cNvPr id="10" name="Object 9" hidden="1"/>
          <p:cNvGraphicFramePr>
            <a:graphicFrameLocks noChangeAspect="1"/>
          </p:cNvGraphicFramePr>
          <p:nvPr>
            <p:custDataLst>
              <p:tags r:id="rId3"/>
            </p:custDataLst>
            <p:extLst/>
          </p:nvPr>
        </p:nvGraphicFramePr>
        <p:xfrm>
          <a:off x="-90210" y="-67249"/>
          <a:ext cx="1634" cy="1634"/>
        </p:xfrm>
        <a:graphic>
          <a:graphicData uri="http://schemas.openxmlformats.org/presentationml/2006/ole">
            <mc:AlternateContent xmlns:mc="http://schemas.openxmlformats.org/markup-compatibility/2006">
              <mc:Choice xmlns:v="urn:schemas-microsoft-com:vml" Requires="v">
                <p:oleObj spid="_x0000_s95688" name="think-cell Slide" r:id="rId12" imgW="270" imgH="270" progId="TCLayout.ActiveDocument.1">
                  <p:embed/>
                </p:oleObj>
              </mc:Choice>
              <mc:Fallback>
                <p:oleObj name="think-cell Slide" r:id="rId12" imgW="270" imgH="270" progId="TCLayout.ActiveDocument.1">
                  <p:embed/>
                  <p:pic>
                    <p:nvPicPr>
                      <p:cNvPr id="0" name=""/>
                      <p:cNvPicPr/>
                      <p:nvPr/>
                    </p:nvPicPr>
                    <p:blipFill>
                      <a:blip r:embed="rId13"/>
                      <a:stretch>
                        <a:fillRect/>
                      </a:stretch>
                    </p:blipFill>
                    <p:spPr>
                      <a:xfrm>
                        <a:off x="-90210" y="-67249"/>
                        <a:ext cx="1634" cy="1634"/>
                      </a:xfrm>
                      <a:prstGeom prst="rect">
                        <a:avLst/>
                      </a:prstGeom>
                    </p:spPr>
                  </p:pic>
                </p:oleObj>
              </mc:Fallback>
            </mc:AlternateContent>
          </a:graphicData>
        </a:graphic>
      </p:graphicFrame>
      <p:sp>
        <p:nvSpPr>
          <p:cNvPr id="3" name="TextBox 2"/>
          <p:cNvSpPr txBox="1"/>
          <p:nvPr>
            <p:custDataLst>
              <p:tags r:id="rId4"/>
            </p:custDataLst>
          </p:nvPr>
        </p:nvSpPr>
        <p:spPr>
          <a:xfrm>
            <a:off x="360000" y="6570000"/>
            <a:ext cx="7920000" cy="270000"/>
          </a:xfrm>
          <a:prstGeom prst="rect">
            <a:avLst/>
          </a:prstGeom>
          <a:noFill/>
        </p:spPr>
        <p:txBody>
          <a:bodyPr wrap="square" lIns="0" tIns="0" rIns="0" bIns="0" rtlCol="0">
            <a:spAutoFit/>
          </a:bodyPr>
          <a:lstStyle/>
          <a:p>
            <a:pPr defTabSz="941107"/>
            <a:r>
              <a:rPr lang="en-US" sz="1400" dirty="0">
                <a:ln>
                  <a:solidFill>
                    <a:srgbClr val="FFFFFF">
                      <a:alpha val="0"/>
                    </a:srgbClr>
                  </a:solidFill>
                </a:ln>
                <a:solidFill>
                  <a:srgbClr val="505050"/>
                </a:solidFill>
              </a:rPr>
              <a:t>* Basic </a:t>
            </a:r>
            <a:r>
              <a:rPr lang="en-US" sz="1400" dirty="0" smtClean="0">
                <a:ln>
                  <a:solidFill>
                    <a:srgbClr val="FFFFFF">
                      <a:alpha val="0"/>
                    </a:srgbClr>
                  </a:solidFill>
                </a:ln>
                <a:solidFill>
                  <a:srgbClr val="505050"/>
                </a:solidFill>
              </a:rPr>
              <a:t>includes </a:t>
            </a:r>
            <a:r>
              <a:rPr lang="en-US" sz="1400" dirty="0">
                <a:ln>
                  <a:solidFill>
                    <a:srgbClr val="FFFFFF">
                      <a:alpha val="0"/>
                    </a:srgbClr>
                  </a:solidFill>
                </a:ln>
                <a:solidFill>
                  <a:srgbClr val="505050"/>
                </a:solidFill>
              </a:rPr>
              <a:t>Failover Clustering </a:t>
            </a:r>
            <a:r>
              <a:rPr lang="en-US" sz="1400" dirty="0" smtClean="0">
                <a:ln>
                  <a:solidFill>
                    <a:srgbClr val="FFFFFF">
                      <a:alpha val="0"/>
                    </a:srgbClr>
                  </a:solidFill>
                </a:ln>
                <a:solidFill>
                  <a:srgbClr val="505050"/>
                </a:solidFill>
              </a:rPr>
              <a:t>with </a:t>
            </a:r>
            <a:r>
              <a:rPr lang="en-US" sz="1400" dirty="0">
                <a:ln>
                  <a:solidFill>
                    <a:srgbClr val="FFFFFF">
                      <a:alpha val="0"/>
                    </a:srgbClr>
                  </a:solidFill>
                </a:ln>
                <a:solidFill>
                  <a:srgbClr val="505050"/>
                </a:solidFill>
              </a:rPr>
              <a:t>2 </a:t>
            </a:r>
            <a:r>
              <a:rPr lang="en-US" sz="1400" dirty="0" smtClean="0">
                <a:ln>
                  <a:solidFill>
                    <a:srgbClr val="FFFFFF">
                      <a:alpha val="0"/>
                    </a:srgbClr>
                  </a:solidFill>
                </a:ln>
                <a:solidFill>
                  <a:srgbClr val="505050"/>
                </a:solidFill>
              </a:rPr>
              <a:t>nodes.</a:t>
            </a:r>
            <a:endParaRPr lang="en-US" sz="1400" dirty="0">
              <a:ln>
                <a:solidFill>
                  <a:srgbClr val="FFFFFF">
                    <a:alpha val="0"/>
                  </a:srgbClr>
                </a:solidFill>
              </a:ln>
              <a:solidFill>
                <a:srgbClr val="505050"/>
              </a:solidFill>
            </a:endParaRPr>
          </a:p>
        </p:txBody>
      </p:sp>
      <p:sp>
        <p:nvSpPr>
          <p:cNvPr id="13" name="Rectangle 12"/>
          <p:cNvSpPr/>
          <p:nvPr>
            <p:custDataLst>
              <p:tags r:id="rId5"/>
            </p:custDataLst>
          </p:nvPr>
        </p:nvSpPr>
        <p:spPr>
          <a:xfrm>
            <a:off x="2172722" y="468599"/>
            <a:ext cx="5128959" cy="9881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0757"/>
            <a:endParaRPr lang="en-US" sz="2058" b="1" cap="all" dirty="0">
              <a:ln>
                <a:solidFill>
                  <a:srgbClr val="FFFFFF">
                    <a:alpha val="0"/>
                  </a:srgbClr>
                </a:solidFill>
              </a:ln>
              <a:solidFill>
                <a:srgbClr val="FFFFFF">
                  <a:lumMod val="95000"/>
                </a:srgbClr>
              </a:solidFill>
            </a:endParaRPr>
          </a:p>
        </p:txBody>
      </p:sp>
      <p:sp>
        <p:nvSpPr>
          <p:cNvPr id="15" name="Rectangle 14"/>
          <p:cNvSpPr/>
          <p:nvPr>
            <p:custDataLst>
              <p:tags r:id="rId6"/>
            </p:custDataLst>
          </p:nvPr>
        </p:nvSpPr>
        <p:spPr bwMode="auto">
          <a:xfrm>
            <a:off x="8820000" y="900000"/>
            <a:ext cx="1620000" cy="540000"/>
          </a:xfrm>
          <a:prstGeom prst="rect">
            <a:avLst/>
          </a:prstGeom>
          <a:solidFill>
            <a:srgbClr val="4DC8ED"/>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47055" tIns="47053" rIns="47055" bIns="47053" numCol="1" rtlCol="0" anchor="ctr" anchorCtr="0" compatLnSpc="1">
            <a:prstTxWarp prst="textNoShape">
              <a:avLst/>
            </a:prstTxWarp>
          </a:bodyPr>
          <a:lstStyle/>
          <a:p>
            <a:pPr algn="ctr" defTabSz="940757"/>
            <a:r>
              <a:rPr lang="en-US" b="1" dirty="0">
                <a:ln>
                  <a:solidFill>
                    <a:srgbClr val="FFFFFF">
                      <a:alpha val="0"/>
                    </a:srgbClr>
                  </a:solidFill>
                </a:ln>
                <a:solidFill>
                  <a:schemeClr val="bg1">
                    <a:alpha val="99000"/>
                  </a:schemeClr>
                </a:solidFill>
              </a:rPr>
              <a:t>STANDARD</a:t>
            </a:r>
          </a:p>
        </p:txBody>
      </p:sp>
      <p:sp>
        <p:nvSpPr>
          <p:cNvPr id="17" name="Rectangle 16"/>
          <p:cNvSpPr/>
          <p:nvPr>
            <p:custDataLst>
              <p:tags r:id="rId7"/>
            </p:custDataLst>
          </p:nvPr>
        </p:nvSpPr>
        <p:spPr bwMode="auto">
          <a:xfrm>
            <a:off x="10620000" y="900000"/>
            <a:ext cx="1620000" cy="540000"/>
          </a:xfrm>
          <a:prstGeom prst="rect">
            <a:avLst/>
          </a:prstGeom>
          <a:solidFill>
            <a:srgbClr val="E81123"/>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47055" tIns="47053" rIns="47055" bIns="47053" numCol="1" rtlCol="0" anchor="ctr" anchorCtr="0" compatLnSpc="1">
            <a:prstTxWarp prst="textNoShape">
              <a:avLst/>
            </a:prstTxWarp>
          </a:bodyPr>
          <a:lstStyle/>
          <a:p>
            <a:pPr algn="ctr" defTabSz="940757"/>
            <a:r>
              <a:rPr lang="en-US" b="1" dirty="0">
                <a:ln>
                  <a:solidFill>
                    <a:srgbClr val="FFFFFF">
                      <a:alpha val="0"/>
                    </a:srgbClr>
                  </a:solidFill>
                </a:ln>
                <a:solidFill>
                  <a:schemeClr val="bg1">
                    <a:alpha val="99000"/>
                  </a:schemeClr>
                </a:solidFill>
              </a:rPr>
              <a:t>ENTERPRISE</a:t>
            </a:r>
          </a:p>
        </p:txBody>
      </p:sp>
      <p:sp>
        <p:nvSpPr>
          <p:cNvPr id="2" name="Title 1"/>
          <p:cNvSpPr>
            <a:spLocks noGrp="1"/>
          </p:cNvSpPr>
          <p:nvPr>
            <p:ph type="title"/>
          </p:nvPr>
        </p:nvSpPr>
        <p:spPr/>
        <p:txBody>
          <a:bodyPr/>
          <a:lstStyle/>
          <a:p>
            <a:r>
              <a:rPr lang="de-DE" dirty="0" smtClean="0"/>
              <a:t>SQL Server 2014 Edition </a:t>
            </a:r>
            <a:r>
              <a:rPr lang="de-DE" dirty="0" err="1" smtClean="0"/>
              <a:t>Capabilities</a:t>
            </a:r>
            <a:endParaRPr lang="de-DE" dirty="0"/>
          </a:p>
        </p:txBody>
      </p:sp>
      <p:sp>
        <p:nvSpPr>
          <p:cNvPr id="16" name="Rectangle 15"/>
          <p:cNvSpPr/>
          <p:nvPr>
            <p:custDataLst>
              <p:tags r:id="rId8"/>
            </p:custDataLst>
          </p:nvPr>
        </p:nvSpPr>
        <p:spPr bwMode="auto">
          <a:xfrm>
            <a:off x="270000" y="1170000"/>
            <a:ext cx="6840000" cy="2340000"/>
          </a:xfrm>
          <a:prstGeom prst="rect">
            <a:avLst/>
          </a:prstGeom>
          <a:solidFill>
            <a:schemeClr val="bg1"/>
          </a:solidFill>
          <a:ln w="19050">
            <a:solidFill>
              <a:srgbClr val="FF8C00"/>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4105" tIns="47053" rIns="94105" bIns="47053" numCol="1" rtlCol="0" anchor="t" anchorCtr="0" compatLnSpc="1">
            <a:prstTxWarp prst="textNoShape">
              <a:avLst/>
            </a:prstTxWarp>
          </a:bodyPr>
          <a:lstStyle/>
          <a:p>
            <a:pPr defTabSz="940757">
              <a:spcAft>
                <a:spcPts val="1800"/>
              </a:spcAft>
            </a:pPr>
            <a:r>
              <a:rPr lang="en-US" sz="2800" b="1" spc="-102" dirty="0">
                <a:ln>
                  <a:solidFill>
                    <a:srgbClr val="FFFFFF">
                      <a:alpha val="0"/>
                    </a:srgbClr>
                  </a:solidFill>
                </a:ln>
                <a:solidFill>
                  <a:srgbClr val="4DC8ED"/>
                </a:solidFill>
              </a:rPr>
              <a:t>STANDARD </a:t>
            </a:r>
          </a:p>
          <a:p>
            <a:pPr marL="685677" lvl="1" indent="-342900">
              <a:lnSpc>
                <a:spcPts val="3000"/>
              </a:lnSpc>
              <a:buClr>
                <a:srgbClr val="FF8C00"/>
              </a:buClr>
              <a:buSzPct val="90000"/>
              <a:buFont typeface="Wingdings" panose="05000000000000000000" pitchFamily="2" charset="2"/>
              <a:buChar char="§"/>
            </a:pPr>
            <a:r>
              <a:rPr lang="en-US" sz="2000" dirty="0">
                <a:gradFill>
                  <a:gsLst>
                    <a:gs pos="1250">
                      <a:schemeClr val="tx1"/>
                    </a:gs>
                    <a:gs pos="100000">
                      <a:schemeClr val="tx1"/>
                    </a:gs>
                  </a:gsLst>
                  <a:lin ang="5400000" scaled="0"/>
                </a:gradFill>
              </a:rPr>
              <a:t>ISV </a:t>
            </a:r>
            <a:r>
              <a:rPr lang="en-US" sz="2000" dirty="0" smtClean="0">
                <a:gradFill>
                  <a:gsLst>
                    <a:gs pos="1250">
                      <a:schemeClr val="tx1"/>
                    </a:gs>
                    <a:gs pos="100000">
                      <a:schemeClr val="tx1"/>
                    </a:gs>
                  </a:gsLst>
                  <a:lin ang="5400000" scaled="0"/>
                </a:gradFill>
              </a:rPr>
              <a:t>Solutions</a:t>
            </a:r>
          </a:p>
          <a:p>
            <a:pPr marL="685677" lvl="1" indent="-342900">
              <a:lnSpc>
                <a:spcPts val="3000"/>
              </a:lnSpc>
              <a:buClr>
                <a:srgbClr val="FF8C00"/>
              </a:buClr>
              <a:buSzPct val="90000"/>
              <a:buFont typeface="Wingdings" panose="05000000000000000000" pitchFamily="2" charset="2"/>
              <a:buChar char="§"/>
            </a:pPr>
            <a:r>
              <a:rPr lang="en-US" sz="2000" dirty="0" smtClean="0">
                <a:gradFill>
                  <a:gsLst>
                    <a:gs pos="1250">
                      <a:schemeClr val="tx1"/>
                    </a:gs>
                    <a:gs pos="100000">
                      <a:schemeClr val="tx1"/>
                    </a:gs>
                  </a:gsLst>
                  <a:lin ang="5400000" scaled="0"/>
                </a:gradFill>
              </a:rPr>
              <a:t>Departmental </a:t>
            </a:r>
            <a:r>
              <a:rPr lang="en-US" sz="2000" dirty="0">
                <a:gradFill>
                  <a:gsLst>
                    <a:gs pos="1250">
                      <a:schemeClr val="tx1"/>
                    </a:gs>
                    <a:gs pos="100000">
                      <a:schemeClr val="tx1"/>
                    </a:gs>
                  </a:gsLst>
                  <a:lin ang="5400000" scaled="0"/>
                </a:gradFill>
              </a:rPr>
              <a:t>Databases</a:t>
            </a:r>
          </a:p>
          <a:p>
            <a:pPr marL="685677" lvl="1" indent="-342900">
              <a:lnSpc>
                <a:spcPts val="3000"/>
              </a:lnSpc>
              <a:buClr>
                <a:srgbClr val="FF8C00"/>
              </a:buClr>
              <a:buSzPct val="90000"/>
              <a:buFont typeface="Wingdings" panose="05000000000000000000" pitchFamily="2" charset="2"/>
              <a:buChar char="§"/>
            </a:pPr>
            <a:r>
              <a:rPr lang="en-US" sz="2000" dirty="0" smtClean="0">
                <a:gradFill>
                  <a:gsLst>
                    <a:gs pos="1250">
                      <a:schemeClr val="tx1"/>
                    </a:gs>
                    <a:gs pos="100000">
                      <a:schemeClr val="tx1"/>
                    </a:gs>
                  </a:gsLst>
                  <a:lin ang="5400000" scaled="0"/>
                </a:gradFill>
              </a:rPr>
              <a:t>Smaller BI Projects</a:t>
            </a:r>
            <a:endParaRPr lang="en-US" sz="2000" dirty="0">
              <a:solidFill>
                <a:srgbClr val="E81123"/>
              </a:solidFill>
            </a:endParaRPr>
          </a:p>
        </p:txBody>
      </p:sp>
      <p:sp>
        <p:nvSpPr>
          <p:cNvPr id="21" name="Rectangle 20"/>
          <p:cNvSpPr/>
          <p:nvPr>
            <p:custDataLst>
              <p:tags r:id="rId9"/>
            </p:custDataLst>
          </p:nvPr>
        </p:nvSpPr>
        <p:spPr bwMode="auto">
          <a:xfrm>
            <a:off x="5324203" y="3926395"/>
            <a:ext cx="6840000" cy="2340000"/>
          </a:xfrm>
          <a:prstGeom prst="rect">
            <a:avLst/>
          </a:prstGeom>
          <a:solidFill>
            <a:schemeClr val="bg1"/>
          </a:solidFill>
          <a:ln w="19050">
            <a:solidFill>
              <a:srgbClr val="FF8C00"/>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4105" tIns="47053" rIns="94109" bIns="47053" numCol="1" rtlCol="0" anchor="t" anchorCtr="0" compatLnSpc="1">
            <a:prstTxWarp prst="textNoShape">
              <a:avLst/>
            </a:prstTxWarp>
          </a:bodyPr>
          <a:lstStyle/>
          <a:p>
            <a:pPr defTabSz="940757">
              <a:spcAft>
                <a:spcPts val="1800"/>
              </a:spcAft>
            </a:pPr>
            <a:r>
              <a:rPr lang="en-US" sz="2800" b="1" spc="-102" dirty="0">
                <a:ln>
                  <a:solidFill>
                    <a:srgbClr val="FFFFFF">
                      <a:alpha val="0"/>
                    </a:srgbClr>
                  </a:solidFill>
                </a:ln>
                <a:solidFill>
                  <a:srgbClr val="E81123"/>
                </a:solidFill>
              </a:rPr>
              <a:t>ENTERPRISE</a:t>
            </a:r>
            <a:endParaRPr lang="en-US" sz="2800" i="1" dirty="0">
              <a:ln>
                <a:solidFill>
                  <a:srgbClr val="FFFFFF">
                    <a:alpha val="0"/>
                  </a:srgbClr>
                </a:solidFill>
              </a:ln>
              <a:solidFill>
                <a:srgbClr val="E81123"/>
              </a:solidFill>
            </a:endParaRPr>
          </a:p>
          <a:p>
            <a:pPr marL="685677" lvl="1" indent="-342900">
              <a:lnSpc>
                <a:spcPts val="3000"/>
              </a:lnSpc>
              <a:buClr>
                <a:srgbClr val="FF8C00"/>
              </a:buClr>
              <a:buSzPct val="90000"/>
              <a:buFont typeface="Wingdings" panose="05000000000000000000" pitchFamily="2" charset="2"/>
              <a:buChar char="§"/>
            </a:pPr>
            <a:r>
              <a:rPr lang="en-US" sz="2000" dirty="0">
                <a:gradFill>
                  <a:gsLst>
                    <a:gs pos="1250">
                      <a:schemeClr val="tx1"/>
                    </a:gs>
                    <a:gs pos="100000">
                      <a:schemeClr val="tx1"/>
                    </a:gs>
                  </a:gsLst>
                  <a:lin ang="5400000" scaled="0"/>
                </a:gradFill>
              </a:rPr>
              <a:t>Mission Critical Applications</a:t>
            </a:r>
          </a:p>
          <a:p>
            <a:pPr marL="685677" lvl="1" indent="-342900">
              <a:lnSpc>
                <a:spcPts val="3000"/>
              </a:lnSpc>
              <a:buClr>
                <a:srgbClr val="FF8C00"/>
              </a:buClr>
              <a:buSzPct val="90000"/>
              <a:buFont typeface="Wingdings" panose="05000000000000000000" pitchFamily="2" charset="2"/>
              <a:buChar char="§"/>
            </a:pPr>
            <a:r>
              <a:rPr lang="en-US" sz="2000" dirty="0">
                <a:gradFill>
                  <a:gsLst>
                    <a:gs pos="1250">
                      <a:schemeClr val="tx1"/>
                    </a:gs>
                    <a:gs pos="100000">
                      <a:schemeClr val="tx1"/>
                    </a:gs>
                  </a:gsLst>
                  <a:lin ang="5400000" scaled="0"/>
                </a:gradFill>
              </a:rPr>
              <a:t>Private Cloud, Highly Virtualized Environments</a:t>
            </a:r>
          </a:p>
          <a:p>
            <a:pPr marL="685677" lvl="1" indent="-342900">
              <a:lnSpc>
                <a:spcPts val="3000"/>
              </a:lnSpc>
              <a:buClr>
                <a:srgbClr val="FF8C00"/>
              </a:buClr>
              <a:buSzPct val="90000"/>
              <a:buFont typeface="Wingdings" panose="05000000000000000000" pitchFamily="2" charset="2"/>
              <a:buChar char="§"/>
            </a:pPr>
            <a:r>
              <a:rPr lang="en-US" sz="2000" dirty="0">
                <a:gradFill>
                  <a:gsLst>
                    <a:gs pos="1250">
                      <a:schemeClr val="tx1"/>
                    </a:gs>
                    <a:gs pos="100000">
                      <a:schemeClr val="tx1"/>
                    </a:gs>
                  </a:gsLst>
                  <a:lin ang="5400000" scaled="0"/>
                </a:gradFill>
              </a:rPr>
              <a:t>Data Warehousing, Large BI </a:t>
            </a:r>
            <a:r>
              <a:rPr lang="en-US" sz="2000" dirty="0" smtClean="0">
                <a:gradFill>
                  <a:gsLst>
                    <a:gs pos="1250">
                      <a:schemeClr val="tx1"/>
                    </a:gs>
                    <a:gs pos="100000">
                      <a:schemeClr val="tx1"/>
                    </a:gs>
                  </a:gsLst>
                  <a:lin ang="5400000" scaled="0"/>
                </a:gradFill>
              </a:rPr>
              <a:t>Solutions</a:t>
            </a:r>
            <a:endParaRPr lang="en-US" sz="2000" dirty="0">
              <a:solidFill>
                <a:srgbClr val="E81123"/>
              </a:solidFill>
            </a:endParaRPr>
          </a:p>
        </p:txBody>
      </p:sp>
      <p:sp>
        <p:nvSpPr>
          <p:cNvPr id="12" name="Rectangle 11"/>
          <p:cNvSpPr/>
          <p:nvPr/>
        </p:nvSpPr>
        <p:spPr bwMode="auto">
          <a:xfrm>
            <a:off x="8280000" y="2700000"/>
            <a:ext cx="2610000" cy="1080000"/>
          </a:xfrm>
          <a:prstGeom prst="rect">
            <a:avLst/>
          </a:prstGeom>
          <a:solidFill>
            <a:schemeClr val="bg1"/>
          </a:solidFill>
          <a:ln w="19050">
            <a:solidFill>
              <a:srgbClr val="FF8C00"/>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4105" tIns="47053" rIns="94105" bIns="47053" numCol="1" rtlCol="0" anchor="t" anchorCtr="0" compatLnSpc="1">
            <a:prstTxWarp prst="textNoShape">
              <a:avLst/>
            </a:prstTxWarp>
          </a:bodyPr>
          <a:lstStyle>
            <a:defPPr>
              <a:defRPr lang="en-US"/>
            </a:defPPr>
            <a:lvl1pPr marL="0" algn="l" defTabSz="932404" rtl="0" eaLnBrk="1" latinLnBrk="0" hangingPunct="1">
              <a:defRPr sz="1800" kern="1200">
                <a:solidFill>
                  <a:schemeClr val="lt1"/>
                </a:solidFill>
                <a:latin typeface="+mn-lt"/>
                <a:ea typeface="+mn-ea"/>
                <a:cs typeface="+mn-cs"/>
              </a:defRPr>
            </a:lvl1pPr>
            <a:lvl2pPr marL="466203" algn="l" defTabSz="932404" rtl="0" eaLnBrk="1" latinLnBrk="0" hangingPunct="1">
              <a:defRPr sz="1800" kern="1200">
                <a:solidFill>
                  <a:schemeClr val="lt1"/>
                </a:solidFill>
                <a:latin typeface="+mn-lt"/>
                <a:ea typeface="+mn-ea"/>
                <a:cs typeface="+mn-cs"/>
              </a:defRPr>
            </a:lvl2pPr>
            <a:lvl3pPr marL="932404" algn="l" defTabSz="932404" rtl="0" eaLnBrk="1" latinLnBrk="0" hangingPunct="1">
              <a:defRPr sz="1800" kern="1200">
                <a:solidFill>
                  <a:schemeClr val="lt1"/>
                </a:solidFill>
                <a:latin typeface="+mn-lt"/>
                <a:ea typeface="+mn-ea"/>
                <a:cs typeface="+mn-cs"/>
              </a:defRPr>
            </a:lvl3pPr>
            <a:lvl4pPr marL="1398607" algn="l" defTabSz="932404" rtl="0" eaLnBrk="1" latinLnBrk="0" hangingPunct="1">
              <a:defRPr sz="1800" kern="1200">
                <a:solidFill>
                  <a:schemeClr val="lt1"/>
                </a:solidFill>
                <a:latin typeface="+mn-lt"/>
                <a:ea typeface="+mn-ea"/>
                <a:cs typeface="+mn-cs"/>
              </a:defRPr>
            </a:lvl4pPr>
            <a:lvl5pPr marL="1864807" algn="l" defTabSz="932404" rtl="0" eaLnBrk="1" latinLnBrk="0" hangingPunct="1">
              <a:defRPr sz="1800" kern="1200">
                <a:solidFill>
                  <a:schemeClr val="lt1"/>
                </a:solidFill>
                <a:latin typeface="+mn-lt"/>
                <a:ea typeface="+mn-ea"/>
                <a:cs typeface="+mn-cs"/>
              </a:defRPr>
            </a:lvl5pPr>
            <a:lvl6pPr marL="2331011" algn="l" defTabSz="932404" rtl="0" eaLnBrk="1" latinLnBrk="0" hangingPunct="1">
              <a:defRPr sz="1800" kern="1200">
                <a:solidFill>
                  <a:schemeClr val="lt1"/>
                </a:solidFill>
                <a:latin typeface="+mn-lt"/>
                <a:ea typeface="+mn-ea"/>
                <a:cs typeface="+mn-cs"/>
              </a:defRPr>
            </a:lvl6pPr>
            <a:lvl7pPr marL="2797212" algn="l" defTabSz="932404" rtl="0" eaLnBrk="1" latinLnBrk="0" hangingPunct="1">
              <a:defRPr sz="1800" kern="1200">
                <a:solidFill>
                  <a:schemeClr val="lt1"/>
                </a:solidFill>
                <a:latin typeface="+mn-lt"/>
                <a:ea typeface="+mn-ea"/>
                <a:cs typeface="+mn-cs"/>
              </a:defRPr>
            </a:lvl7pPr>
            <a:lvl8pPr marL="3263415" algn="l" defTabSz="932404" rtl="0" eaLnBrk="1" latinLnBrk="0" hangingPunct="1">
              <a:defRPr sz="1800" kern="1200">
                <a:solidFill>
                  <a:schemeClr val="lt1"/>
                </a:solidFill>
                <a:latin typeface="+mn-lt"/>
                <a:ea typeface="+mn-ea"/>
                <a:cs typeface="+mn-cs"/>
              </a:defRPr>
            </a:lvl8pPr>
            <a:lvl9pPr marL="3729618" algn="l" defTabSz="932404" rtl="0" eaLnBrk="1" latinLnBrk="0" hangingPunct="1">
              <a:defRPr sz="1800" kern="1200">
                <a:solidFill>
                  <a:schemeClr val="lt1"/>
                </a:solidFill>
                <a:latin typeface="+mn-lt"/>
                <a:ea typeface="+mn-ea"/>
                <a:cs typeface="+mn-cs"/>
              </a:defRPr>
            </a:lvl9pPr>
          </a:lstStyle>
          <a:p>
            <a:pPr defTabSz="940757">
              <a:spcAft>
                <a:spcPts val="600"/>
              </a:spcAft>
            </a:pPr>
            <a:r>
              <a:rPr lang="en-US" b="1" spc="-102" dirty="0" smtClean="0">
                <a:ln>
                  <a:solidFill>
                    <a:srgbClr val="FFFFFF">
                      <a:alpha val="0"/>
                    </a:srgbClr>
                  </a:solidFill>
                </a:ln>
                <a:solidFill>
                  <a:srgbClr val="4DC8ED"/>
                </a:solidFill>
              </a:rPr>
              <a:t>+ Buffer Pool Extension</a:t>
            </a:r>
            <a:endParaRPr lang="en-US" b="1" spc="-102" dirty="0">
              <a:ln>
                <a:solidFill>
                  <a:srgbClr val="FFFFFF">
                    <a:alpha val="0"/>
                  </a:srgbClr>
                </a:solidFill>
              </a:ln>
              <a:solidFill>
                <a:srgbClr val="4DC8ED"/>
              </a:solidFill>
            </a:endParaRPr>
          </a:p>
          <a:p>
            <a:pPr marL="90000" lvl="1">
              <a:buClr>
                <a:srgbClr val="FF8C00"/>
              </a:buClr>
              <a:buSzPct val="90000"/>
            </a:pPr>
            <a:r>
              <a:rPr lang="en-US" sz="1600" dirty="0" smtClean="0">
                <a:ln>
                  <a:solidFill>
                    <a:srgbClr val="FFFFFF">
                      <a:alpha val="0"/>
                    </a:srgbClr>
                  </a:solidFill>
                </a:ln>
                <a:solidFill>
                  <a:srgbClr val="505050"/>
                </a:solidFill>
                <a:ea typeface="Segoe UI" pitchFamily="34" charset="0"/>
                <a:cs typeface="Segoe UI" pitchFamily="34" charset="0"/>
              </a:rPr>
              <a:t>Ratio RAM/BPE 1:4 </a:t>
            </a:r>
            <a:r>
              <a:rPr lang="en-US" sz="1600" dirty="0">
                <a:ln>
                  <a:solidFill>
                    <a:srgbClr val="FFFFFF">
                      <a:alpha val="0"/>
                    </a:srgbClr>
                  </a:solidFill>
                </a:ln>
                <a:solidFill>
                  <a:srgbClr val="505050"/>
                </a:solidFill>
                <a:ea typeface="Segoe UI" pitchFamily="34" charset="0"/>
                <a:cs typeface="Segoe UI" pitchFamily="34" charset="0"/>
              </a:rPr>
              <a:t>to </a:t>
            </a:r>
            <a:r>
              <a:rPr lang="en-US" sz="1600" dirty="0" smtClean="0">
                <a:ln>
                  <a:solidFill>
                    <a:srgbClr val="FFFFFF">
                      <a:alpha val="0"/>
                    </a:srgbClr>
                  </a:solidFill>
                </a:ln>
                <a:solidFill>
                  <a:srgbClr val="505050"/>
                </a:solidFill>
                <a:ea typeface="Segoe UI" pitchFamily="34" charset="0"/>
                <a:cs typeface="Segoe UI" pitchFamily="34" charset="0"/>
              </a:rPr>
              <a:t>1:8 optimal</a:t>
            </a:r>
            <a:endParaRPr lang="en-US" sz="1600" dirty="0">
              <a:ln>
                <a:solidFill>
                  <a:srgbClr val="FFFFFF">
                    <a:alpha val="0"/>
                  </a:srgbClr>
                </a:solidFill>
              </a:ln>
              <a:solidFill>
                <a:srgbClr val="505050"/>
              </a:solidFill>
              <a:ea typeface="Segoe UI" pitchFamily="34" charset="0"/>
              <a:cs typeface="Segoe UI" pitchFamily="34" charset="0"/>
            </a:endParaRPr>
          </a:p>
        </p:txBody>
      </p:sp>
    </p:spTree>
    <p:extLst>
      <p:ext uri="{BB962C8B-B14F-4D97-AF65-F5344CB8AC3E}">
        <p14:creationId xmlns:p14="http://schemas.microsoft.com/office/powerpoint/2010/main" val="3405294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12"/>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12" grpId="0" animBg="1"/>
      <p:bldP spid="12"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48"/>
            <a:ext cx="8100000" cy="4285726"/>
          </a:xfrm>
        </p:spPr>
        <p:txBody>
          <a:bodyPr/>
          <a:lstStyle/>
          <a:p>
            <a:pPr>
              <a:spcAft>
                <a:spcPts val="300"/>
              </a:spcAft>
            </a:pPr>
            <a:r>
              <a:rPr lang="en-US" sz="2000" b="1" dirty="0">
                <a:latin typeface="+mn-lt"/>
              </a:rPr>
              <a:t>You can't estimate the required hardware with any real precision when the application and the nature of its SQL workload are unknown variables.</a:t>
            </a:r>
          </a:p>
          <a:p>
            <a:pPr>
              <a:spcAft>
                <a:spcPts val="300"/>
              </a:spcAft>
            </a:pPr>
            <a:endParaRPr lang="en-US" sz="2000" dirty="0">
              <a:latin typeface="+mn-lt"/>
            </a:endParaRPr>
          </a:p>
          <a:p>
            <a:pPr>
              <a:spcAft>
                <a:spcPts val="300"/>
              </a:spcAft>
            </a:pPr>
            <a:r>
              <a:rPr lang="en-US" sz="2000" b="1" dirty="0">
                <a:latin typeface="+mn-lt"/>
              </a:rPr>
              <a:t>Sizing Guides and Tools:</a:t>
            </a:r>
          </a:p>
          <a:p>
            <a:pPr lvl="1">
              <a:spcAft>
                <a:spcPts val="300"/>
              </a:spcAft>
            </a:pPr>
            <a:r>
              <a:rPr lang="en-US" sz="1800" dirty="0">
                <a:hlinkClick r:id="rId3"/>
              </a:rPr>
              <a:t>Sizing Storage Systems for SQL Server Database Applications</a:t>
            </a:r>
            <a:endParaRPr lang="en-US" sz="1800" dirty="0"/>
          </a:p>
          <a:p>
            <a:pPr lvl="1">
              <a:spcAft>
                <a:spcPts val="300"/>
              </a:spcAft>
            </a:pPr>
            <a:endParaRPr lang="en-US" sz="1800" dirty="0">
              <a:hlinkClick r:id="rId4"/>
            </a:endParaRPr>
          </a:p>
          <a:p>
            <a:pPr lvl="1">
              <a:spcAft>
                <a:spcPts val="300"/>
              </a:spcAft>
            </a:pPr>
            <a:r>
              <a:rPr lang="en-US" sz="1800" dirty="0">
                <a:hlinkClick r:id="rId4"/>
              </a:rPr>
              <a:t>Fast Track Data Warehouse Reference Guide for SQL Server 2012</a:t>
            </a:r>
            <a:endParaRPr lang="en-US" sz="1800" dirty="0"/>
          </a:p>
          <a:p>
            <a:pPr lvl="1">
              <a:spcAft>
                <a:spcPts val="300"/>
              </a:spcAft>
            </a:pPr>
            <a:endParaRPr lang="en-US" sz="1800" dirty="0">
              <a:hlinkClick r:id="rId5"/>
            </a:endParaRPr>
          </a:p>
          <a:p>
            <a:pPr lvl="1">
              <a:spcAft>
                <a:spcPts val="300"/>
              </a:spcAft>
            </a:pPr>
            <a:r>
              <a:rPr lang="en-US" sz="1800" dirty="0">
                <a:hlinkClick r:id="rId5"/>
              </a:rPr>
              <a:t>Dell SQL Advisor</a:t>
            </a:r>
            <a:endParaRPr lang="en-US" sz="1800" dirty="0"/>
          </a:p>
          <a:p>
            <a:pPr lvl="1">
              <a:spcAft>
                <a:spcPts val="300"/>
              </a:spcAft>
            </a:pPr>
            <a:r>
              <a:rPr lang="en-US" sz="1800" dirty="0">
                <a:hlinkClick r:id="rId6"/>
              </a:rPr>
              <a:t>HP SQL </a:t>
            </a:r>
            <a:r>
              <a:rPr lang="en-US" sz="1800" dirty="0" err="1">
                <a:hlinkClick r:id="rId6"/>
              </a:rPr>
              <a:t>Sizers</a:t>
            </a:r>
            <a:r>
              <a:rPr lang="en-US" sz="1800" dirty="0"/>
              <a:t/>
            </a:r>
            <a:br>
              <a:rPr lang="en-US" sz="1800" dirty="0"/>
            </a:br>
            <a:endParaRPr lang="en-US" sz="1800" dirty="0"/>
          </a:p>
          <a:p>
            <a:pPr lvl="1">
              <a:spcAft>
                <a:spcPts val="300"/>
              </a:spcAft>
            </a:pPr>
            <a:r>
              <a:rPr lang="en-US" sz="1800" dirty="0" smtClean="0">
                <a:hlinkClick r:id="rId7"/>
              </a:rPr>
              <a:t>Appliances</a:t>
            </a:r>
            <a:endParaRPr lang="en-US" sz="1800" dirty="0"/>
          </a:p>
        </p:txBody>
      </p:sp>
      <p:sp>
        <p:nvSpPr>
          <p:cNvPr id="3" name="Title 2"/>
          <p:cNvSpPr>
            <a:spLocks noGrp="1"/>
          </p:cNvSpPr>
          <p:nvPr>
            <p:ph type="title"/>
          </p:nvPr>
        </p:nvSpPr>
        <p:spPr/>
        <p:txBody>
          <a:bodyPr/>
          <a:lstStyle/>
          <a:p>
            <a:r>
              <a:rPr lang="de-DE" dirty="0"/>
              <a:t>Hardware </a:t>
            </a:r>
            <a:r>
              <a:rPr lang="de-DE" dirty="0" err="1" smtClean="0"/>
              <a:t>Sizing</a:t>
            </a:r>
            <a:endParaRPr lang="de-DE" dirty="0"/>
          </a:p>
        </p:txBody>
      </p:sp>
      <p:sp>
        <p:nvSpPr>
          <p:cNvPr id="5" name="Rectangle 4"/>
          <p:cNvSpPr/>
          <p:nvPr/>
        </p:nvSpPr>
        <p:spPr bwMode="white">
          <a:xfrm>
            <a:off x="8640000" y="0"/>
            <a:ext cx="3796474" cy="69840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Content Placeholder 6"/>
          <p:cNvSpPr txBox="1">
            <a:spLocks/>
          </p:cNvSpPr>
          <p:nvPr/>
        </p:nvSpPr>
        <p:spPr>
          <a:xfrm>
            <a:off x="8639999" y="3836640"/>
            <a:ext cx="3780000" cy="677046"/>
          </a:xfrm>
          <a:prstGeom prst="rect">
            <a:avLst/>
          </a:prstGeom>
        </p:spPr>
        <p:txBody>
          <a:bodyPr vert="horz" wrap="square" lIns="146252" tIns="91409" rIns="146252" bIns="91409"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180000" indent="0">
              <a:lnSpc>
                <a:spcPct val="100000"/>
              </a:lnSpc>
              <a:spcBef>
                <a:spcPts val="0"/>
              </a:spcBef>
              <a:buNone/>
            </a:pPr>
            <a:r>
              <a:rPr lang="de-DE" sz="1600" dirty="0" smtClean="0">
                <a:solidFill>
                  <a:schemeClr val="bg1"/>
                </a:solidFill>
              </a:rPr>
              <a:t>Reference:</a:t>
            </a:r>
          </a:p>
          <a:p>
            <a:pPr marL="180000" indent="0">
              <a:lnSpc>
                <a:spcPct val="100000"/>
              </a:lnSpc>
              <a:spcBef>
                <a:spcPts val="0"/>
              </a:spcBef>
              <a:buNone/>
            </a:pPr>
            <a:r>
              <a:rPr lang="de-DE" sz="1600" dirty="0" smtClean="0">
                <a:hlinkClick r:id="rId8"/>
              </a:rPr>
              <a:t>SQL Server </a:t>
            </a:r>
            <a:r>
              <a:rPr lang="de-DE" sz="1600" dirty="0" err="1" smtClean="0">
                <a:hlinkClick r:id="rId8"/>
              </a:rPr>
              <a:t>Sizing</a:t>
            </a:r>
            <a:r>
              <a:rPr lang="de-DE" sz="1600" dirty="0" smtClean="0">
                <a:hlinkClick r:id="rId8"/>
              </a:rPr>
              <a:t> Resources</a:t>
            </a:r>
            <a:endParaRPr lang="de-DE" sz="1600" dirty="0"/>
          </a:p>
        </p:txBody>
      </p:sp>
    </p:spTree>
    <p:extLst>
      <p:ext uri="{BB962C8B-B14F-4D97-AF65-F5344CB8AC3E}">
        <p14:creationId xmlns:p14="http://schemas.microsoft.com/office/powerpoint/2010/main" val="13578360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48"/>
            <a:ext cx="8100000" cy="4431920"/>
          </a:xfrm>
        </p:spPr>
        <p:txBody>
          <a:bodyPr/>
          <a:lstStyle/>
          <a:p>
            <a:pPr>
              <a:spcAft>
                <a:spcPts val="300"/>
              </a:spcAft>
            </a:pPr>
            <a:r>
              <a:rPr lang="en-US" sz="2000" b="1" dirty="0">
                <a:latin typeface="+mn-lt"/>
              </a:rPr>
              <a:t>Requests</a:t>
            </a:r>
            <a:endParaRPr lang="en-US" sz="2000" b="1" dirty="0">
              <a:solidFill>
                <a:schemeClr val="tx2"/>
              </a:solidFill>
              <a:latin typeface="+mn-lt"/>
            </a:endParaRPr>
          </a:p>
          <a:p>
            <a:pPr lvl="1">
              <a:spcAft>
                <a:spcPts val="300"/>
              </a:spcAft>
            </a:pPr>
            <a:r>
              <a:rPr lang="en-US" sz="1800" dirty="0"/>
              <a:t>Transactions/sec</a:t>
            </a:r>
          </a:p>
          <a:p>
            <a:pPr lvl="1">
              <a:spcAft>
                <a:spcPts val="300"/>
              </a:spcAft>
            </a:pPr>
            <a:r>
              <a:rPr lang="de-DE" sz="1800" dirty="0"/>
              <a:t>Batch </a:t>
            </a:r>
            <a:r>
              <a:rPr lang="de-DE" sz="1800" dirty="0" err="1"/>
              <a:t>requests</a:t>
            </a:r>
            <a:r>
              <a:rPr lang="de-DE" sz="1800" dirty="0"/>
              <a:t>/sec</a:t>
            </a:r>
          </a:p>
          <a:p>
            <a:endParaRPr lang="en-US" sz="2800" b="1" dirty="0" smtClean="0">
              <a:latin typeface="+mn-lt"/>
            </a:endParaRPr>
          </a:p>
          <a:p>
            <a:pPr>
              <a:spcAft>
                <a:spcPts val="300"/>
              </a:spcAft>
            </a:pPr>
            <a:r>
              <a:rPr lang="de-DE" sz="2000" b="1" dirty="0"/>
              <a:t>Transaction log </a:t>
            </a:r>
            <a:r>
              <a:rPr lang="de-DE" sz="2000" b="1" dirty="0" err="1"/>
              <a:t>generation</a:t>
            </a:r>
            <a:r>
              <a:rPr lang="de-DE" sz="2000" b="1" dirty="0"/>
              <a:t> rate</a:t>
            </a:r>
          </a:p>
          <a:p>
            <a:pPr lvl="1">
              <a:spcAft>
                <a:spcPts val="300"/>
              </a:spcAft>
            </a:pPr>
            <a:r>
              <a:rPr lang="de-DE" sz="1800" dirty="0"/>
              <a:t>MBytes/min</a:t>
            </a:r>
            <a:endParaRPr lang="en-US" sz="1800" dirty="0"/>
          </a:p>
          <a:p>
            <a:endParaRPr lang="en-US" sz="2000" b="1" dirty="0" smtClean="0">
              <a:latin typeface="+mn-lt"/>
            </a:endParaRPr>
          </a:p>
          <a:p>
            <a:r>
              <a:rPr lang="en-US" sz="2000" b="1" dirty="0" smtClean="0">
                <a:latin typeface="+mn-lt"/>
              </a:rPr>
              <a:t>Concurrent </a:t>
            </a:r>
            <a:r>
              <a:rPr lang="en-US" sz="2000" b="1" dirty="0">
                <a:latin typeface="+mn-lt"/>
              </a:rPr>
              <a:t>users</a:t>
            </a:r>
          </a:p>
          <a:p>
            <a:pPr lvl="1"/>
            <a:r>
              <a:rPr lang="en-US" sz="1800" dirty="0"/>
              <a:t>User Connections</a:t>
            </a:r>
          </a:p>
          <a:p>
            <a:pPr>
              <a:spcAft>
                <a:spcPts val="300"/>
              </a:spcAft>
            </a:pPr>
            <a:endParaRPr lang="en-US" sz="2000" b="1" dirty="0">
              <a:latin typeface="+mn-lt"/>
            </a:endParaRPr>
          </a:p>
          <a:p>
            <a:pPr>
              <a:spcAft>
                <a:spcPts val="300"/>
              </a:spcAft>
            </a:pPr>
            <a:r>
              <a:rPr lang="en-US" sz="2000" b="1" dirty="0">
                <a:latin typeface="+mn-lt"/>
              </a:rPr>
              <a:t>Number and size of databases</a:t>
            </a:r>
          </a:p>
          <a:p>
            <a:pPr lvl="1">
              <a:spcAft>
                <a:spcPts val="300"/>
              </a:spcAft>
            </a:pPr>
            <a:r>
              <a:rPr lang="en-US" sz="1800" dirty="0"/>
              <a:t>Higher number of databases can randomize your I/O workload</a:t>
            </a:r>
          </a:p>
          <a:p>
            <a:pPr lvl="1">
              <a:spcAft>
                <a:spcPts val="300"/>
              </a:spcAft>
            </a:pPr>
            <a:r>
              <a:rPr lang="en-US" sz="1800" dirty="0"/>
              <a:t>Size affects disk space and buffer pool memory </a:t>
            </a:r>
            <a:r>
              <a:rPr lang="en-US" sz="1800" dirty="0" smtClean="0"/>
              <a:t>requirements</a:t>
            </a:r>
          </a:p>
        </p:txBody>
      </p:sp>
      <p:sp>
        <p:nvSpPr>
          <p:cNvPr id="3" name="Title 2"/>
          <p:cNvSpPr>
            <a:spLocks noGrp="1"/>
          </p:cNvSpPr>
          <p:nvPr>
            <p:ph type="title"/>
          </p:nvPr>
        </p:nvSpPr>
        <p:spPr/>
        <p:txBody>
          <a:bodyPr/>
          <a:lstStyle/>
          <a:p>
            <a:r>
              <a:rPr lang="de-DE" dirty="0" err="1"/>
              <a:t>Measurements</a:t>
            </a:r>
            <a:r>
              <a:rPr lang="de-DE" dirty="0"/>
              <a:t> </a:t>
            </a:r>
            <a:r>
              <a:rPr lang="de-DE" dirty="0" err="1"/>
              <a:t>of</a:t>
            </a:r>
            <a:r>
              <a:rPr lang="de-DE" dirty="0"/>
              <a:t> </a:t>
            </a:r>
            <a:r>
              <a:rPr lang="de-DE" dirty="0" err="1"/>
              <a:t>Workload</a:t>
            </a:r>
            <a:r>
              <a:rPr lang="de-DE" dirty="0"/>
              <a:t> </a:t>
            </a:r>
            <a:r>
              <a:rPr lang="de-DE" dirty="0" err="1"/>
              <a:t>Intensity</a:t>
            </a:r>
            <a:endParaRPr lang="de-DE" dirty="0"/>
          </a:p>
        </p:txBody>
      </p:sp>
      <p:sp>
        <p:nvSpPr>
          <p:cNvPr id="5" name="Rectangle 4"/>
          <p:cNvSpPr/>
          <p:nvPr/>
        </p:nvSpPr>
        <p:spPr bwMode="white">
          <a:xfrm>
            <a:off x="8640000" y="0"/>
            <a:ext cx="3796474" cy="69840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342442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48"/>
            <a:ext cx="8100000" cy="5362944"/>
          </a:xfrm>
        </p:spPr>
        <p:txBody>
          <a:bodyPr/>
          <a:lstStyle/>
          <a:p>
            <a:pPr marL="0" indent="0">
              <a:spcBef>
                <a:spcPts val="0"/>
              </a:spcBef>
              <a:spcAft>
                <a:spcPts val="300"/>
              </a:spcAft>
              <a:buNone/>
            </a:pPr>
            <a:r>
              <a:rPr lang="de-DE" sz="2000" b="1" dirty="0">
                <a:latin typeface="+mn-lt"/>
              </a:rPr>
              <a:t>Hardware Updates</a:t>
            </a:r>
          </a:p>
          <a:p>
            <a:pPr marL="342777" lvl="1" indent="0">
              <a:spcBef>
                <a:spcPts val="0"/>
              </a:spcBef>
              <a:spcAft>
                <a:spcPts val="300"/>
              </a:spcAft>
              <a:buNone/>
            </a:pPr>
            <a:r>
              <a:rPr lang="de-DE" sz="1800" dirty="0"/>
              <a:t>System BIOS</a:t>
            </a:r>
          </a:p>
          <a:p>
            <a:pPr marL="342777" lvl="1" indent="0">
              <a:spcBef>
                <a:spcPts val="0"/>
              </a:spcBef>
              <a:spcAft>
                <a:spcPts val="300"/>
              </a:spcAft>
              <a:buNone/>
            </a:pPr>
            <a:r>
              <a:rPr lang="en-US" sz="1800" dirty="0" smtClean="0"/>
              <a:t>Drivers and Firmware</a:t>
            </a:r>
          </a:p>
          <a:p>
            <a:pPr lvl="1">
              <a:spcAft>
                <a:spcPts val="300"/>
              </a:spcAft>
            </a:pPr>
            <a:r>
              <a:rPr lang="en-US" sz="1600" dirty="0" smtClean="0"/>
              <a:t>	RAID </a:t>
            </a:r>
            <a:r>
              <a:rPr lang="en-US" sz="1600" dirty="0"/>
              <a:t>controller, Network interface card (NIC), Host bus </a:t>
            </a:r>
            <a:r>
              <a:rPr lang="en-US" sz="1600" dirty="0" smtClean="0"/>
              <a:t>adapter 	(HBA</a:t>
            </a:r>
            <a:r>
              <a:rPr lang="en-US" sz="1600" dirty="0"/>
              <a:t>), </a:t>
            </a:r>
            <a:r>
              <a:rPr lang="de-DE" sz="1600" dirty="0"/>
              <a:t>PCI-E </a:t>
            </a:r>
            <a:r>
              <a:rPr lang="de-DE" sz="1600" dirty="0" err="1"/>
              <a:t>storage</a:t>
            </a:r>
            <a:r>
              <a:rPr lang="de-DE" sz="1600" dirty="0"/>
              <a:t> </a:t>
            </a:r>
            <a:r>
              <a:rPr lang="de-DE" sz="1600" dirty="0" err="1" smtClean="0"/>
              <a:t>card</a:t>
            </a:r>
            <a:endParaRPr lang="de-DE" sz="1600" dirty="0"/>
          </a:p>
          <a:p>
            <a:pPr marL="0" indent="0">
              <a:spcBef>
                <a:spcPts val="0"/>
              </a:spcBef>
              <a:spcAft>
                <a:spcPts val="300"/>
              </a:spcAft>
              <a:buNone/>
            </a:pPr>
            <a:endParaRPr lang="de-DE" sz="2000" dirty="0">
              <a:latin typeface="+mn-lt"/>
            </a:endParaRPr>
          </a:p>
          <a:p>
            <a:pPr marL="0" indent="0">
              <a:spcBef>
                <a:spcPts val="0"/>
              </a:spcBef>
              <a:spcAft>
                <a:spcPts val="300"/>
              </a:spcAft>
              <a:buNone/>
            </a:pPr>
            <a:r>
              <a:rPr lang="de-DE" sz="2000" b="1" dirty="0" smtClean="0">
                <a:latin typeface="+mn-lt"/>
              </a:rPr>
              <a:t>Intel </a:t>
            </a:r>
            <a:r>
              <a:rPr lang="de-DE" sz="2000" b="1" dirty="0">
                <a:latin typeface="+mn-lt"/>
              </a:rPr>
              <a:t>Turbo </a:t>
            </a:r>
            <a:r>
              <a:rPr lang="de-DE" sz="2000" b="1" dirty="0" err="1">
                <a:latin typeface="+mn-lt"/>
              </a:rPr>
              <a:t>Boost</a:t>
            </a:r>
            <a:r>
              <a:rPr lang="de-DE" sz="2000" b="1" dirty="0">
                <a:latin typeface="+mn-lt"/>
              </a:rPr>
              <a:t> </a:t>
            </a:r>
            <a:r>
              <a:rPr lang="de-DE" sz="2000" b="1" dirty="0" err="1">
                <a:latin typeface="+mn-lt"/>
              </a:rPr>
              <a:t>enabled</a:t>
            </a:r>
            <a:r>
              <a:rPr lang="de-DE" sz="2000" b="1" dirty="0">
                <a:latin typeface="+mn-lt"/>
              </a:rPr>
              <a:t> in </a:t>
            </a:r>
            <a:r>
              <a:rPr lang="de-DE" sz="2000" b="1" dirty="0" smtClean="0">
                <a:latin typeface="+mn-lt"/>
              </a:rPr>
              <a:t>BIOS</a:t>
            </a:r>
            <a:endParaRPr lang="de-DE" sz="2000" b="1" dirty="0">
              <a:latin typeface="+mn-lt"/>
            </a:endParaRPr>
          </a:p>
          <a:p>
            <a:pPr marL="0" indent="0">
              <a:spcBef>
                <a:spcPts val="0"/>
              </a:spcBef>
              <a:spcAft>
                <a:spcPts val="300"/>
              </a:spcAft>
              <a:buNone/>
            </a:pPr>
            <a:endParaRPr lang="de-DE" sz="2000" dirty="0">
              <a:latin typeface="+mn-lt"/>
            </a:endParaRPr>
          </a:p>
          <a:p>
            <a:pPr marL="0" indent="0">
              <a:spcBef>
                <a:spcPts val="0"/>
              </a:spcBef>
              <a:spcAft>
                <a:spcPts val="300"/>
              </a:spcAft>
              <a:buNone/>
            </a:pPr>
            <a:r>
              <a:rPr lang="de-DE" sz="2000" b="1" dirty="0">
                <a:latin typeface="+mn-lt"/>
              </a:rPr>
              <a:t>Intel Hyperthreading </a:t>
            </a:r>
            <a:r>
              <a:rPr lang="de-DE" sz="2000" b="1" dirty="0" err="1">
                <a:latin typeface="+mn-lt"/>
              </a:rPr>
              <a:t>enabled</a:t>
            </a:r>
            <a:r>
              <a:rPr lang="de-DE" sz="2000" b="1" dirty="0">
                <a:latin typeface="+mn-lt"/>
              </a:rPr>
              <a:t> </a:t>
            </a:r>
            <a:r>
              <a:rPr lang="de-DE" sz="2000" b="1" dirty="0" err="1">
                <a:latin typeface="+mn-lt"/>
              </a:rPr>
              <a:t>depends</a:t>
            </a:r>
            <a:r>
              <a:rPr lang="de-DE" sz="2000" b="1" dirty="0">
                <a:latin typeface="+mn-lt"/>
              </a:rPr>
              <a:t> on </a:t>
            </a:r>
            <a:r>
              <a:rPr lang="de-DE" sz="2000" b="1" dirty="0" err="1">
                <a:latin typeface="+mn-lt"/>
              </a:rPr>
              <a:t>the</a:t>
            </a:r>
            <a:r>
              <a:rPr lang="de-DE" sz="2000" b="1" dirty="0">
                <a:latin typeface="+mn-lt"/>
              </a:rPr>
              <a:t> </a:t>
            </a:r>
            <a:r>
              <a:rPr lang="de-DE" sz="2000" b="1" dirty="0" err="1">
                <a:latin typeface="+mn-lt"/>
              </a:rPr>
              <a:t>workload</a:t>
            </a:r>
            <a:endParaRPr lang="de-DE" sz="2000" b="1" dirty="0">
              <a:latin typeface="+mn-lt"/>
            </a:endParaRPr>
          </a:p>
          <a:p>
            <a:pPr marL="342777" lvl="1" indent="0">
              <a:spcBef>
                <a:spcPts val="0"/>
              </a:spcBef>
              <a:spcAft>
                <a:spcPts val="300"/>
              </a:spcAft>
              <a:buNone/>
            </a:pPr>
            <a:r>
              <a:rPr lang="de-DE" sz="1800" dirty="0"/>
              <a:t>OLTP </a:t>
            </a:r>
            <a:r>
              <a:rPr lang="de-DE" sz="1800" dirty="0" err="1"/>
              <a:t>tends</a:t>
            </a:r>
            <a:r>
              <a:rPr lang="de-DE" sz="1800" dirty="0"/>
              <a:t> </a:t>
            </a:r>
            <a:r>
              <a:rPr lang="de-DE" sz="1800" dirty="0" err="1"/>
              <a:t>to</a:t>
            </a:r>
            <a:r>
              <a:rPr lang="de-DE" sz="1800" dirty="0"/>
              <a:t> </a:t>
            </a:r>
            <a:r>
              <a:rPr lang="de-DE" sz="1800" dirty="0" err="1"/>
              <a:t>enable</a:t>
            </a:r>
            <a:r>
              <a:rPr lang="de-DE" sz="1800" dirty="0"/>
              <a:t>, DW </a:t>
            </a:r>
            <a:r>
              <a:rPr lang="de-DE" sz="1800" dirty="0" err="1"/>
              <a:t>tends</a:t>
            </a:r>
            <a:r>
              <a:rPr lang="de-DE" sz="1800" dirty="0"/>
              <a:t> </a:t>
            </a:r>
            <a:r>
              <a:rPr lang="de-DE" sz="1800" dirty="0" err="1"/>
              <a:t>to</a:t>
            </a:r>
            <a:r>
              <a:rPr lang="de-DE" sz="1800" dirty="0"/>
              <a:t> </a:t>
            </a:r>
            <a:r>
              <a:rPr lang="de-DE" sz="1800" dirty="0" err="1"/>
              <a:t>disable</a:t>
            </a:r>
            <a:r>
              <a:rPr lang="de-DE" sz="1800" dirty="0"/>
              <a:t>; </a:t>
            </a:r>
            <a:r>
              <a:rPr lang="de-DE" sz="1800" dirty="0" err="1"/>
              <a:t>test</a:t>
            </a:r>
            <a:r>
              <a:rPr lang="de-DE" sz="1800" dirty="0"/>
              <a:t> </a:t>
            </a:r>
            <a:r>
              <a:rPr lang="de-DE" sz="1800" dirty="0" err="1"/>
              <a:t>with</a:t>
            </a:r>
            <a:r>
              <a:rPr lang="de-DE" sz="1800" dirty="0"/>
              <a:t> </a:t>
            </a:r>
            <a:r>
              <a:rPr lang="de-DE" sz="1800" dirty="0" err="1"/>
              <a:t>your</a:t>
            </a:r>
            <a:r>
              <a:rPr lang="de-DE" sz="1800" dirty="0"/>
              <a:t> </a:t>
            </a:r>
            <a:r>
              <a:rPr lang="de-DE" sz="1800" dirty="0" err="1" smtClean="0"/>
              <a:t>workload</a:t>
            </a:r>
            <a:endParaRPr lang="de-DE" sz="1800" dirty="0" smtClean="0"/>
          </a:p>
          <a:p>
            <a:pPr marL="342777" lvl="1" indent="0">
              <a:spcBef>
                <a:spcPts val="0"/>
              </a:spcBef>
              <a:spcAft>
                <a:spcPts val="300"/>
              </a:spcAft>
              <a:buNone/>
            </a:pPr>
            <a:endParaRPr lang="de-DE" sz="1800" dirty="0"/>
          </a:p>
          <a:p>
            <a:pPr marL="0" indent="0">
              <a:spcBef>
                <a:spcPts val="0"/>
              </a:spcBef>
              <a:spcAft>
                <a:spcPts val="300"/>
              </a:spcAft>
              <a:buNone/>
            </a:pPr>
            <a:r>
              <a:rPr lang="de-DE" sz="2000" b="1" dirty="0">
                <a:latin typeface="+mn-lt"/>
              </a:rPr>
              <a:t>Operating System Updates</a:t>
            </a:r>
          </a:p>
          <a:p>
            <a:pPr marL="342777" lvl="1" indent="0">
              <a:spcBef>
                <a:spcPts val="0"/>
              </a:spcBef>
              <a:spcAft>
                <a:spcPts val="300"/>
              </a:spcAft>
              <a:buNone/>
            </a:pPr>
            <a:r>
              <a:rPr lang="en-US" sz="1800" dirty="0"/>
              <a:t>On servers change to download only or notify only setting, test Windows Updates and install them during a scheduled maintenance </a:t>
            </a:r>
            <a:r>
              <a:rPr lang="en-US" sz="1800" dirty="0" smtClean="0"/>
              <a:t>window</a:t>
            </a:r>
          </a:p>
          <a:p>
            <a:pPr marL="0" lvl="1" indent="0">
              <a:spcBef>
                <a:spcPts val="0"/>
              </a:spcBef>
              <a:spcAft>
                <a:spcPts val="300"/>
              </a:spcAft>
              <a:buNone/>
            </a:pPr>
            <a:endParaRPr lang="de-DE" b="1" dirty="0" smtClean="0"/>
          </a:p>
          <a:p>
            <a:pPr marL="0" lvl="1" indent="0">
              <a:spcBef>
                <a:spcPts val="0"/>
              </a:spcBef>
              <a:spcAft>
                <a:spcPts val="300"/>
              </a:spcAft>
              <a:buNone/>
            </a:pPr>
            <a:r>
              <a:rPr lang="de-DE" b="1" dirty="0" smtClean="0"/>
              <a:t>Windows Power </a:t>
            </a:r>
            <a:r>
              <a:rPr lang="de-DE" b="1" dirty="0"/>
              <a:t>Plan „High Performance“</a:t>
            </a:r>
            <a:endParaRPr lang="en-US" b="1" dirty="0"/>
          </a:p>
        </p:txBody>
      </p:sp>
      <p:sp>
        <p:nvSpPr>
          <p:cNvPr id="3" name="Title 2"/>
          <p:cNvSpPr>
            <a:spLocks noGrp="1"/>
          </p:cNvSpPr>
          <p:nvPr>
            <p:ph type="title"/>
          </p:nvPr>
        </p:nvSpPr>
        <p:spPr/>
        <p:txBody>
          <a:bodyPr/>
          <a:lstStyle/>
          <a:p>
            <a:r>
              <a:rPr lang="de-DE" dirty="0"/>
              <a:t>Hardware </a:t>
            </a:r>
            <a:r>
              <a:rPr lang="de-DE" dirty="0" err="1"/>
              <a:t>and</a:t>
            </a:r>
            <a:r>
              <a:rPr lang="de-DE" dirty="0"/>
              <a:t> OS System Maintenance</a:t>
            </a:r>
          </a:p>
        </p:txBody>
      </p:sp>
      <p:sp>
        <p:nvSpPr>
          <p:cNvPr id="5" name="Rectangle 4"/>
          <p:cNvSpPr/>
          <p:nvPr/>
        </p:nvSpPr>
        <p:spPr bwMode="white">
          <a:xfrm>
            <a:off x="8640000" y="0"/>
            <a:ext cx="3796474" cy="69840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Content Placeholder 6"/>
          <p:cNvSpPr txBox="1">
            <a:spLocks/>
          </p:cNvSpPr>
          <p:nvPr/>
        </p:nvSpPr>
        <p:spPr>
          <a:xfrm>
            <a:off x="8639999" y="3836640"/>
            <a:ext cx="3780000" cy="1908152"/>
          </a:xfrm>
          <a:prstGeom prst="rect">
            <a:avLst/>
          </a:prstGeom>
        </p:spPr>
        <p:txBody>
          <a:bodyPr vert="horz" wrap="square" lIns="146252" tIns="91409" rIns="146252" bIns="91409"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180000" indent="0">
              <a:lnSpc>
                <a:spcPct val="100000"/>
              </a:lnSpc>
              <a:spcBef>
                <a:spcPts val="0"/>
              </a:spcBef>
              <a:buNone/>
            </a:pPr>
            <a:r>
              <a:rPr lang="de-DE" sz="1600" dirty="0" smtClean="0">
                <a:solidFill>
                  <a:schemeClr val="bg1"/>
                </a:solidFill>
              </a:rPr>
              <a:t>Reference:</a:t>
            </a:r>
          </a:p>
          <a:p>
            <a:pPr marL="180000" indent="0">
              <a:lnSpc>
                <a:spcPct val="100000"/>
              </a:lnSpc>
              <a:spcBef>
                <a:spcPts val="0"/>
              </a:spcBef>
              <a:buNone/>
            </a:pPr>
            <a:r>
              <a:rPr lang="de-DE" sz="1600" dirty="0" smtClean="0">
                <a:hlinkClick r:id="rId3"/>
              </a:rPr>
              <a:t>SQL Server Installation </a:t>
            </a:r>
            <a:r>
              <a:rPr lang="de-DE" sz="1600" dirty="0" smtClean="0">
                <a:hlinkClick r:id="rId3"/>
              </a:rPr>
              <a:t>Checklist</a:t>
            </a:r>
            <a:endParaRPr lang="de-DE" sz="1600" dirty="0" smtClean="0"/>
          </a:p>
          <a:p>
            <a:pPr marL="180000" indent="0">
              <a:lnSpc>
                <a:spcPct val="100000"/>
              </a:lnSpc>
              <a:spcBef>
                <a:spcPts val="0"/>
              </a:spcBef>
              <a:buNone/>
            </a:pPr>
            <a:endParaRPr lang="de-DE" sz="1600" dirty="0"/>
          </a:p>
          <a:p>
            <a:pPr marL="180000" indent="0">
              <a:lnSpc>
                <a:spcPct val="100000"/>
              </a:lnSpc>
              <a:spcBef>
                <a:spcPts val="0"/>
              </a:spcBef>
              <a:buNone/>
            </a:pPr>
            <a:r>
              <a:rPr lang="en-US" sz="1600" dirty="0">
                <a:hlinkClick r:id="rId4"/>
              </a:rPr>
              <a:t>Recommended updates and configuration options for SQL Server 2012 and SQL Server 2014 used with high-performance </a:t>
            </a:r>
            <a:r>
              <a:rPr lang="en-US" sz="1600" dirty="0" smtClean="0">
                <a:hlinkClick r:id="rId4"/>
              </a:rPr>
              <a:t>workloads</a:t>
            </a:r>
            <a:endParaRPr lang="en-US" sz="1600" dirty="0">
              <a:solidFill>
                <a:schemeClr val="bg1"/>
              </a:solidFill>
            </a:endParaRPr>
          </a:p>
        </p:txBody>
      </p:sp>
    </p:spTree>
    <p:extLst>
      <p:ext uri="{BB962C8B-B14F-4D97-AF65-F5344CB8AC3E}">
        <p14:creationId xmlns:p14="http://schemas.microsoft.com/office/powerpoint/2010/main" val="8118941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7" y="1212849"/>
            <a:ext cx="8100000" cy="4385753"/>
          </a:xfrm>
        </p:spPr>
        <p:txBody>
          <a:bodyPr/>
          <a:lstStyle/>
          <a:p>
            <a:pPr marL="0" indent="0">
              <a:spcBef>
                <a:spcPts val="0"/>
              </a:spcBef>
              <a:spcAft>
                <a:spcPts val="300"/>
              </a:spcAft>
              <a:buNone/>
            </a:pPr>
            <a:r>
              <a:rPr lang="de-DE" sz="2000" b="1" dirty="0" err="1">
                <a:latin typeface="+mn-lt"/>
              </a:rPr>
              <a:t>Perform</a:t>
            </a:r>
            <a:r>
              <a:rPr lang="de-DE" sz="2000" b="1" dirty="0">
                <a:latin typeface="+mn-lt"/>
              </a:rPr>
              <a:t> Volume Maintenance Tasks</a:t>
            </a:r>
          </a:p>
          <a:p>
            <a:pPr marL="342777" lvl="1" indent="0">
              <a:spcBef>
                <a:spcPts val="0"/>
              </a:spcBef>
              <a:spcAft>
                <a:spcPts val="300"/>
              </a:spcAft>
              <a:buNone/>
            </a:pPr>
            <a:r>
              <a:rPr lang="de-DE" sz="1800" dirty="0"/>
              <a:t>Instant </a:t>
            </a:r>
            <a:r>
              <a:rPr lang="de-DE" sz="1800" dirty="0" err="1"/>
              <a:t>Initialization</a:t>
            </a:r>
            <a:r>
              <a:rPr lang="de-DE" sz="1800" dirty="0"/>
              <a:t>, </a:t>
            </a:r>
            <a:r>
              <a:rPr lang="en-US" sz="1800" dirty="0"/>
              <a:t>allows data file allocation requests to skip Zero Initialization on creation</a:t>
            </a:r>
          </a:p>
          <a:p>
            <a:pPr marL="342777" lvl="1" indent="0">
              <a:spcBef>
                <a:spcPts val="0"/>
              </a:spcBef>
              <a:spcAft>
                <a:spcPts val="300"/>
              </a:spcAft>
              <a:buNone/>
            </a:pPr>
            <a:r>
              <a:rPr lang="en-US" sz="1800" dirty="0"/>
              <a:t>ONLY the transaction log must be zero initialized because of its circular nature</a:t>
            </a:r>
          </a:p>
          <a:p>
            <a:pPr marL="0" indent="0">
              <a:spcBef>
                <a:spcPts val="0"/>
              </a:spcBef>
              <a:spcAft>
                <a:spcPts val="300"/>
              </a:spcAft>
              <a:buNone/>
            </a:pPr>
            <a:endParaRPr lang="en-US" sz="2000" b="1" dirty="0">
              <a:latin typeface="+mn-lt"/>
            </a:endParaRPr>
          </a:p>
          <a:p>
            <a:pPr marL="0" indent="0">
              <a:spcBef>
                <a:spcPts val="0"/>
              </a:spcBef>
              <a:spcAft>
                <a:spcPts val="300"/>
              </a:spcAft>
              <a:buNone/>
            </a:pPr>
            <a:r>
              <a:rPr lang="en-US" sz="2000" b="1" dirty="0">
                <a:latin typeface="+mn-lt"/>
              </a:rPr>
              <a:t>Lock Pages in Memory</a:t>
            </a:r>
          </a:p>
          <a:p>
            <a:pPr marL="342777" lvl="1" indent="0">
              <a:spcBef>
                <a:spcPts val="0"/>
              </a:spcBef>
              <a:spcAft>
                <a:spcPts val="300"/>
              </a:spcAft>
              <a:buNone/>
            </a:pPr>
            <a:r>
              <a:rPr lang="en-US" sz="1800" dirty="0" err="1"/>
              <a:t>AllocUserPhysicalPages</a:t>
            </a:r>
            <a:r>
              <a:rPr lang="en-US" sz="1800" dirty="0"/>
              <a:t>() API will be used for buffer pool </a:t>
            </a:r>
            <a:r>
              <a:rPr lang="en-US" sz="1800" dirty="0" smtClean="0"/>
              <a:t>allocations</a:t>
            </a:r>
          </a:p>
          <a:p>
            <a:pPr marL="617220" lvl="1">
              <a:spcAft>
                <a:spcPts val="300"/>
              </a:spcAft>
            </a:pPr>
            <a:r>
              <a:rPr lang="en-US" sz="1600" dirty="0"/>
              <a:t>Makes sure SQL Server’s memory is not paged out to disk</a:t>
            </a:r>
          </a:p>
          <a:p>
            <a:pPr marL="617220" lvl="1">
              <a:spcAft>
                <a:spcPts val="300"/>
              </a:spcAft>
            </a:pPr>
            <a:r>
              <a:rPr lang="en-US" sz="1600" dirty="0"/>
              <a:t>Memory is considered as locked (</a:t>
            </a:r>
            <a:r>
              <a:rPr lang="en-US" sz="1600" dirty="0" err="1"/>
              <a:t>nonpageable</a:t>
            </a:r>
            <a:r>
              <a:rPr lang="en-US" sz="1600" dirty="0"/>
              <a:t>) and must be backed up by physical memory</a:t>
            </a:r>
          </a:p>
          <a:p>
            <a:pPr marL="0" indent="0">
              <a:spcBef>
                <a:spcPts val="0"/>
              </a:spcBef>
              <a:spcAft>
                <a:spcPts val="300"/>
              </a:spcAft>
              <a:buNone/>
            </a:pPr>
            <a:endParaRPr lang="en-US" sz="1800" dirty="0">
              <a:latin typeface="+mn-lt"/>
            </a:endParaRPr>
          </a:p>
          <a:p>
            <a:pPr marL="342777" lvl="1" indent="0">
              <a:spcBef>
                <a:spcPts val="0"/>
              </a:spcBef>
              <a:spcAft>
                <a:spcPts val="300"/>
              </a:spcAft>
              <a:buNone/>
            </a:pPr>
            <a:r>
              <a:rPr lang="en-US" sz="1800" dirty="0"/>
              <a:t>Also available on Standard Edition</a:t>
            </a:r>
          </a:p>
          <a:p>
            <a:pPr marL="617220" lvl="1">
              <a:spcAft>
                <a:spcPts val="300"/>
              </a:spcAft>
            </a:pPr>
            <a:r>
              <a:rPr lang="en-US" sz="1600" dirty="0"/>
              <a:t>But you need to get on the right patch levels – see </a:t>
            </a:r>
            <a:r>
              <a:rPr lang="en-US" sz="1600" dirty="0">
                <a:hlinkClick r:id="rId3"/>
              </a:rPr>
              <a:t>KB 970070</a:t>
            </a:r>
            <a:r>
              <a:rPr lang="en-US" sz="1600" dirty="0"/>
              <a:t> for details</a:t>
            </a:r>
            <a:endParaRPr lang="de-DE" sz="1600" dirty="0"/>
          </a:p>
        </p:txBody>
      </p:sp>
      <p:sp>
        <p:nvSpPr>
          <p:cNvPr id="3" name="Title 2"/>
          <p:cNvSpPr>
            <a:spLocks noGrp="1"/>
          </p:cNvSpPr>
          <p:nvPr>
            <p:ph type="title"/>
          </p:nvPr>
        </p:nvSpPr>
        <p:spPr/>
        <p:txBody>
          <a:bodyPr/>
          <a:lstStyle/>
          <a:p>
            <a:r>
              <a:rPr lang="de-DE" dirty="0"/>
              <a:t>SQL Service Account </a:t>
            </a:r>
            <a:r>
              <a:rPr lang="de-DE" dirty="0" err="1"/>
              <a:t>Privileges</a:t>
            </a:r>
            <a:endParaRPr lang="de-DE" dirty="0"/>
          </a:p>
        </p:txBody>
      </p:sp>
      <p:sp>
        <p:nvSpPr>
          <p:cNvPr id="5" name="Rectangle 4"/>
          <p:cNvSpPr/>
          <p:nvPr/>
        </p:nvSpPr>
        <p:spPr bwMode="white">
          <a:xfrm>
            <a:off x="8640000" y="0"/>
            <a:ext cx="3796474" cy="69840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Content Placeholder 6"/>
          <p:cNvSpPr txBox="1">
            <a:spLocks/>
          </p:cNvSpPr>
          <p:nvPr/>
        </p:nvSpPr>
        <p:spPr>
          <a:xfrm>
            <a:off x="8639999" y="2504551"/>
            <a:ext cx="3780000" cy="3385480"/>
          </a:xfrm>
          <a:prstGeom prst="rect">
            <a:avLst/>
          </a:prstGeom>
        </p:spPr>
        <p:txBody>
          <a:bodyPr vert="horz" wrap="square" lIns="146252" tIns="91409" rIns="146252" bIns="91409"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180000" indent="0">
              <a:lnSpc>
                <a:spcPct val="100000"/>
              </a:lnSpc>
              <a:spcBef>
                <a:spcPts val="0"/>
              </a:spcBef>
              <a:buNone/>
            </a:pPr>
            <a:r>
              <a:rPr lang="en-US" sz="1600" dirty="0">
                <a:solidFill>
                  <a:schemeClr val="bg1"/>
                </a:solidFill>
              </a:rPr>
              <a:t>Set </a:t>
            </a:r>
            <a:r>
              <a:rPr lang="en-US" sz="1600" dirty="0" smtClean="0">
                <a:solidFill>
                  <a:schemeClr val="bg1"/>
                </a:solidFill>
              </a:rPr>
              <a:t>Max Server Memory </a:t>
            </a:r>
            <a:r>
              <a:rPr lang="en-US" sz="1600" dirty="0">
                <a:solidFill>
                  <a:schemeClr val="bg1"/>
                </a:solidFill>
              </a:rPr>
              <a:t>to limit SQL Server memory </a:t>
            </a:r>
            <a:r>
              <a:rPr lang="en-US" sz="1600" dirty="0" smtClean="0">
                <a:solidFill>
                  <a:schemeClr val="bg1"/>
                </a:solidFill>
              </a:rPr>
              <a:t>usage:</a:t>
            </a:r>
          </a:p>
          <a:p>
            <a:pPr marL="408516" lvl="3" indent="0">
              <a:lnSpc>
                <a:spcPct val="100000"/>
              </a:lnSpc>
              <a:spcBef>
                <a:spcPts val="0"/>
              </a:spcBef>
              <a:buNone/>
            </a:pPr>
            <a:r>
              <a:rPr lang="en-US" dirty="0" smtClean="0">
                <a:solidFill>
                  <a:schemeClr val="bg1"/>
                </a:solidFill>
                <a:latin typeface="+mj-lt"/>
              </a:rPr>
              <a:t>Make </a:t>
            </a:r>
            <a:r>
              <a:rPr lang="en-US" dirty="0">
                <a:solidFill>
                  <a:schemeClr val="bg1"/>
                </a:solidFill>
                <a:latin typeface="+mj-lt"/>
              </a:rPr>
              <a:t>sure that OS has enough physical memory</a:t>
            </a:r>
          </a:p>
          <a:p>
            <a:pPr marL="408516" lvl="3" indent="0">
              <a:lnSpc>
                <a:spcPct val="100000"/>
              </a:lnSpc>
              <a:spcBef>
                <a:spcPts val="0"/>
              </a:spcBef>
              <a:buNone/>
            </a:pPr>
            <a:r>
              <a:rPr lang="en-US" dirty="0">
                <a:solidFill>
                  <a:schemeClr val="bg1"/>
                </a:solidFill>
                <a:latin typeface="+mj-lt"/>
              </a:rPr>
              <a:t>Monitor Memory\</a:t>
            </a:r>
            <a:r>
              <a:rPr lang="de-DE" dirty="0" err="1">
                <a:solidFill>
                  <a:schemeClr val="bg1"/>
                </a:solidFill>
                <a:latin typeface="+mj-lt"/>
              </a:rPr>
              <a:t>Available</a:t>
            </a:r>
            <a:r>
              <a:rPr lang="de-DE" dirty="0">
                <a:solidFill>
                  <a:schemeClr val="bg1"/>
                </a:solidFill>
                <a:latin typeface="+mj-lt"/>
              </a:rPr>
              <a:t> </a:t>
            </a:r>
            <a:r>
              <a:rPr lang="de-DE" dirty="0" smtClean="0">
                <a:solidFill>
                  <a:schemeClr val="bg1"/>
                </a:solidFill>
                <a:latin typeface="+mj-lt"/>
              </a:rPr>
              <a:t>Mbytes</a:t>
            </a:r>
          </a:p>
          <a:p>
            <a:pPr marL="180000" lvl="2" indent="0">
              <a:lnSpc>
                <a:spcPct val="100000"/>
              </a:lnSpc>
              <a:spcBef>
                <a:spcPts val="0"/>
              </a:spcBef>
              <a:buNone/>
            </a:pPr>
            <a:endParaRPr lang="en-US" sz="1600" dirty="0" smtClean="0">
              <a:solidFill>
                <a:schemeClr val="bg1"/>
              </a:solidFill>
              <a:latin typeface="+mj-lt"/>
            </a:endParaRPr>
          </a:p>
          <a:p>
            <a:pPr marL="180000" lvl="2" indent="0">
              <a:lnSpc>
                <a:spcPct val="100000"/>
              </a:lnSpc>
              <a:spcBef>
                <a:spcPts val="0"/>
              </a:spcBef>
              <a:buNone/>
            </a:pPr>
            <a:r>
              <a:rPr lang="en-US" sz="1600" dirty="0" smtClean="0">
                <a:solidFill>
                  <a:schemeClr val="bg1"/>
                </a:solidFill>
                <a:latin typeface="+mj-lt"/>
              </a:rPr>
              <a:t>Task </a:t>
            </a:r>
            <a:r>
              <a:rPr lang="en-US" sz="1600" dirty="0">
                <a:solidFill>
                  <a:schemeClr val="bg1"/>
                </a:solidFill>
                <a:latin typeface="+mj-lt"/>
              </a:rPr>
              <a:t>Manager is not showing all of the memory allocated for SQL Server. Use the </a:t>
            </a:r>
            <a:r>
              <a:rPr lang="en-US" sz="1600" dirty="0" err="1" smtClean="0">
                <a:solidFill>
                  <a:schemeClr val="bg1"/>
                </a:solidFill>
                <a:latin typeface="+mj-lt"/>
              </a:rPr>
              <a:t>SQLServer:Memory</a:t>
            </a:r>
            <a:r>
              <a:rPr lang="en-US" sz="1600" dirty="0" smtClean="0">
                <a:solidFill>
                  <a:schemeClr val="bg1"/>
                </a:solidFill>
                <a:latin typeface="+mj-lt"/>
              </a:rPr>
              <a:t> </a:t>
            </a:r>
            <a:r>
              <a:rPr lang="en-US" sz="1600" dirty="0">
                <a:solidFill>
                  <a:schemeClr val="bg1"/>
                </a:solidFill>
                <a:latin typeface="+mj-lt"/>
              </a:rPr>
              <a:t>Manager/Total Server Memory (KB) p</a:t>
            </a:r>
            <a:r>
              <a:rPr lang="en-US" sz="1600" dirty="0" smtClean="0">
                <a:solidFill>
                  <a:schemeClr val="bg1"/>
                </a:solidFill>
                <a:latin typeface="+mj-lt"/>
              </a:rPr>
              <a:t>erformance </a:t>
            </a:r>
            <a:r>
              <a:rPr lang="en-US" sz="1600" dirty="0">
                <a:solidFill>
                  <a:schemeClr val="bg1"/>
                </a:solidFill>
                <a:latin typeface="+mj-lt"/>
              </a:rPr>
              <a:t>c</a:t>
            </a:r>
            <a:r>
              <a:rPr lang="en-US" sz="1600" dirty="0" smtClean="0">
                <a:solidFill>
                  <a:schemeClr val="bg1"/>
                </a:solidFill>
                <a:latin typeface="+mj-lt"/>
              </a:rPr>
              <a:t>ounter or </a:t>
            </a:r>
            <a:r>
              <a:rPr lang="en-US" sz="1600" dirty="0">
                <a:solidFill>
                  <a:schemeClr val="bg1"/>
                </a:solidFill>
                <a:latin typeface="+mj-lt"/>
              </a:rPr>
              <a:t>query the </a:t>
            </a:r>
            <a:r>
              <a:rPr lang="en-US" sz="1600" dirty="0" err="1">
                <a:solidFill>
                  <a:schemeClr val="bg1"/>
                </a:solidFill>
                <a:latin typeface="+mj-lt"/>
              </a:rPr>
              <a:t>sys.dm_os_process_memory</a:t>
            </a:r>
            <a:r>
              <a:rPr lang="en-US" sz="1600" dirty="0">
                <a:solidFill>
                  <a:schemeClr val="bg1"/>
                </a:solidFill>
                <a:latin typeface="+mj-lt"/>
              </a:rPr>
              <a:t> DMV in SQL Server 2008 and later.</a:t>
            </a:r>
            <a:endParaRPr lang="de-DE" sz="1600" dirty="0">
              <a:solidFill>
                <a:schemeClr val="bg1"/>
              </a:solidFill>
              <a:latin typeface="+mj-lt"/>
            </a:endParaRPr>
          </a:p>
        </p:txBody>
      </p:sp>
      <p:grpSp>
        <p:nvGrpSpPr>
          <p:cNvPr id="7" name="Group 6"/>
          <p:cNvGrpSpPr/>
          <p:nvPr/>
        </p:nvGrpSpPr>
        <p:grpSpPr>
          <a:xfrm>
            <a:off x="10080000" y="5670000"/>
            <a:ext cx="2070000" cy="990000"/>
            <a:chOff x="10080000" y="449999"/>
            <a:chExt cx="2070000" cy="990000"/>
          </a:xfrm>
        </p:grpSpPr>
        <p:sp>
          <p:nvSpPr>
            <p:cNvPr id="8" name="Rounded Rectangular Callout 7"/>
            <p:cNvSpPr/>
            <p:nvPr/>
          </p:nvSpPr>
          <p:spPr bwMode="auto">
            <a:xfrm>
              <a:off x="10080000" y="449999"/>
              <a:ext cx="2070000" cy="990000"/>
            </a:xfrm>
            <a:prstGeom prst="wedgeRoundRectCallou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DE" sz="2000" dirty="0">
                <a:gradFill>
                  <a:gsLst>
                    <a:gs pos="0">
                      <a:srgbClr val="FFFFFF"/>
                    </a:gs>
                    <a:gs pos="100000">
                      <a:srgbClr val="FFFFFF"/>
                    </a:gs>
                  </a:gsLst>
                  <a:lin ang="5400000" scaled="0"/>
                </a:gradFill>
              </a:endParaRPr>
            </a:p>
          </p:txBody>
        </p:sp>
        <p:sp>
          <p:nvSpPr>
            <p:cNvPr id="9" name="TextBox 8"/>
            <p:cNvSpPr txBox="1"/>
            <p:nvPr/>
          </p:nvSpPr>
          <p:spPr>
            <a:xfrm>
              <a:off x="10368000" y="576000"/>
              <a:ext cx="1530000" cy="720000"/>
            </a:xfrm>
            <a:prstGeom prst="rect">
              <a:avLst/>
            </a:prstGeom>
            <a:noFill/>
          </p:spPr>
          <p:txBody>
            <a:bodyPr wrap="none" lIns="182880" tIns="146304" rIns="182880" bIns="146304" rtlCol="0">
              <a:spAutoFit/>
            </a:bodyPr>
            <a:lstStyle/>
            <a:p>
              <a:pPr algn="ctr">
                <a:lnSpc>
                  <a:spcPct val="90000"/>
                </a:lnSpc>
              </a:pPr>
              <a:r>
                <a:rPr lang="de-DE" sz="3200" b="1" dirty="0" smtClean="0">
                  <a:solidFill>
                    <a:schemeClr val="bg1"/>
                  </a:solidFill>
                </a:rPr>
                <a:t>Demo</a:t>
              </a:r>
            </a:p>
          </p:txBody>
        </p:sp>
      </p:gr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0000" y="990000"/>
            <a:ext cx="8275504" cy="5717933"/>
          </a:xfrm>
          <a:prstGeom prst="rect">
            <a:avLst/>
          </a:prstGeom>
        </p:spPr>
      </p:pic>
    </p:spTree>
    <p:extLst>
      <p:ext uri="{BB962C8B-B14F-4D97-AF65-F5344CB8AC3E}">
        <p14:creationId xmlns:p14="http://schemas.microsoft.com/office/powerpoint/2010/main" val="12187321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Configuration</a:t>
            </a:r>
            <a:r>
              <a:rPr lang="de-DE" dirty="0" smtClean="0"/>
              <a:t> </a:t>
            </a:r>
            <a:r>
              <a:rPr lang="de-DE" dirty="0" err="1" smtClean="0"/>
              <a:t>and</a:t>
            </a:r>
            <a:r>
              <a:rPr lang="de-DE" dirty="0" smtClean="0"/>
              <a:t> Maintenance</a:t>
            </a:r>
            <a:endParaRPr lang="de-DE" dirty="0"/>
          </a:p>
        </p:txBody>
      </p:sp>
      <p:grpSp>
        <p:nvGrpSpPr>
          <p:cNvPr id="3" name="Group 2"/>
          <p:cNvGrpSpPr/>
          <p:nvPr/>
        </p:nvGrpSpPr>
        <p:grpSpPr>
          <a:xfrm>
            <a:off x="374884" y="1260000"/>
            <a:ext cx="3527123" cy="5422828"/>
            <a:chOff x="374884" y="1260000"/>
            <a:chExt cx="3527123" cy="5422828"/>
          </a:xfrm>
        </p:grpSpPr>
        <p:grpSp>
          <p:nvGrpSpPr>
            <p:cNvPr id="114" name="Gruppieren 113"/>
            <p:cNvGrpSpPr/>
            <p:nvPr/>
          </p:nvGrpSpPr>
          <p:grpSpPr>
            <a:xfrm>
              <a:off x="389469" y="1842985"/>
              <a:ext cx="3512538" cy="2937305"/>
              <a:chOff x="476653" y="2749269"/>
              <a:chExt cx="3429000" cy="3252897"/>
            </a:xfrm>
          </p:grpSpPr>
          <p:grpSp>
            <p:nvGrpSpPr>
              <p:cNvPr id="5" name="Group 72"/>
              <p:cNvGrpSpPr/>
              <p:nvPr/>
            </p:nvGrpSpPr>
            <p:grpSpPr>
              <a:xfrm>
                <a:off x="476653" y="2749269"/>
                <a:ext cx="3429000" cy="3252897"/>
                <a:chOff x="457200" y="1100960"/>
                <a:chExt cx="3429000" cy="3252897"/>
              </a:xfrm>
            </p:grpSpPr>
            <p:sp>
              <p:nvSpPr>
                <p:cNvPr id="11" name="Rectangle 73"/>
                <p:cNvSpPr/>
                <p:nvPr/>
              </p:nvSpPr>
              <p:spPr>
                <a:xfrm>
                  <a:off x="457200" y="1100960"/>
                  <a:ext cx="3429000" cy="3252897"/>
                </a:xfrm>
                <a:prstGeom prst="rect">
                  <a:avLst/>
                </a:prstGeom>
                <a:solidFill>
                  <a:srgbClr val="505050"/>
                </a:solidFill>
                <a:ln w="10795" cap="flat" cmpd="sng" algn="ctr">
                  <a:noFill/>
                  <a:prstDash val="solid"/>
                </a:ln>
                <a:effectLst/>
              </p:spPr>
              <p:txBody>
                <a:bodyPr rtlCol="0" anchor="ctr"/>
                <a:lstStyle/>
                <a:p>
                  <a:pPr algn="ctr" defTabSz="792450">
                    <a:defRPr/>
                  </a:pPr>
                  <a:endParaRPr lang="en-US" sz="1530" kern="0" dirty="0">
                    <a:solidFill>
                      <a:srgbClr val="FFFFFF"/>
                    </a:solidFill>
                  </a:endParaRPr>
                </a:p>
              </p:txBody>
            </p:sp>
            <p:grpSp>
              <p:nvGrpSpPr>
                <p:cNvPr id="13" name="Group 75"/>
                <p:cNvGrpSpPr/>
                <p:nvPr/>
              </p:nvGrpSpPr>
              <p:grpSpPr>
                <a:xfrm>
                  <a:off x="575690" y="2298449"/>
                  <a:ext cx="3192019" cy="1227779"/>
                  <a:chOff x="467290" y="2162709"/>
                  <a:chExt cx="3412222" cy="1312478"/>
                </a:xfrm>
              </p:grpSpPr>
              <p:sp>
                <p:nvSpPr>
                  <p:cNvPr id="14" name="Plus 13"/>
                  <p:cNvSpPr/>
                  <p:nvPr/>
                </p:nvSpPr>
                <p:spPr>
                  <a:xfrm>
                    <a:off x="1040930" y="2988110"/>
                    <a:ext cx="483013" cy="483013"/>
                  </a:xfrm>
                  <a:prstGeom prst="mathPlus">
                    <a:avLst/>
                  </a:prstGeom>
                  <a:solidFill>
                    <a:srgbClr val="557EB9"/>
                  </a:solidFill>
                  <a:ln w="10795" cap="flat" cmpd="sng" algn="ctr">
                    <a:no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777149">
                      <a:defRPr/>
                    </a:pPr>
                    <a:endParaRPr lang="en-US" sz="1530" dirty="0">
                      <a:solidFill>
                        <a:srgbClr val="FFFFFF"/>
                      </a:solidFill>
                    </a:endParaRPr>
                  </a:p>
                </p:txBody>
              </p:sp>
              <p:sp>
                <p:nvSpPr>
                  <p:cNvPr id="15" name="Plus 14"/>
                  <p:cNvSpPr/>
                  <p:nvPr/>
                </p:nvSpPr>
                <p:spPr>
                  <a:xfrm>
                    <a:off x="1905934" y="2964052"/>
                    <a:ext cx="483013" cy="483013"/>
                  </a:xfrm>
                  <a:prstGeom prst="mathPlus">
                    <a:avLst/>
                  </a:prstGeom>
                  <a:solidFill>
                    <a:srgbClr val="557EB9"/>
                  </a:solidFill>
                  <a:ln w="10795" cap="flat" cmpd="sng" algn="ctr">
                    <a:no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777149">
                      <a:defRPr/>
                    </a:pPr>
                    <a:endParaRPr lang="en-US" sz="1530" dirty="0">
                      <a:solidFill>
                        <a:srgbClr val="FFFFFF"/>
                      </a:solidFill>
                    </a:endParaRPr>
                  </a:p>
                </p:txBody>
              </p:sp>
              <p:sp>
                <p:nvSpPr>
                  <p:cNvPr id="16" name="Plus 15"/>
                  <p:cNvSpPr/>
                  <p:nvPr/>
                </p:nvSpPr>
                <p:spPr>
                  <a:xfrm>
                    <a:off x="2806660" y="2992174"/>
                    <a:ext cx="483013" cy="483013"/>
                  </a:xfrm>
                  <a:prstGeom prst="mathPlus">
                    <a:avLst/>
                  </a:prstGeom>
                  <a:solidFill>
                    <a:srgbClr val="557EB9"/>
                  </a:solidFill>
                  <a:ln w="10795" cap="flat" cmpd="sng" algn="ctr">
                    <a:no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777149">
                      <a:defRPr/>
                    </a:pPr>
                    <a:endParaRPr lang="en-US" sz="1530" dirty="0">
                      <a:solidFill>
                        <a:srgbClr val="FFFFFF"/>
                      </a:solidFill>
                    </a:endParaRPr>
                  </a:p>
                </p:txBody>
              </p:sp>
              <p:grpSp>
                <p:nvGrpSpPr>
                  <p:cNvPr id="17" name="Group 79"/>
                  <p:cNvGrpSpPr/>
                  <p:nvPr/>
                </p:nvGrpSpPr>
                <p:grpSpPr>
                  <a:xfrm>
                    <a:off x="467290" y="2163898"/>
                    <a:ext cx="775795" cy="871411"/>
                    <a:chOff x="160552" y="2190751"/>
                    <a:chExt cx="978134" cy="1098688"/>
                  </a:xfrm>
                </p:grpSpPr>
                <p:sp>
                  <p:nvSpPr>
                    <p:cNvPr id="39" name="Freeform 9"/>
                    <p:cNvSpPr>
                      <a:spLocks noEditPoints="1"/>
                    </p:cNvSpPr>
                    <p:nvPr/>
                  </p:nvSpPr>
                  <p:spPr bwMode="auto">
                    <a:xfrm>
                      <a:off x="160552" y="2190751"/>
                      <a:ext cx="978134" cy="1098688"/>
                    </a:xfrm>
                    <a:custGeom>
                      <a:avLst/>
                      <a:gdLst>
                        <a:gd name="T0" fmla="*/ 352 w 427"/>
                        <a:gd name="T1" fmla="*/ 0 h 849"/>
                        <a:gd name="T2" fmla="*/ 76 w 427"/>
                        <a:gd name="T3" fmla="*/ 0 h 849"/>
                        <a:gd name="T4" fmla="*/ 0 w 427"/>
                        <a:gd name="T5" fmla="*/ 112 h 849"/>
                        <a:gd name="T6" fmla="*/ 0 w 427"/>
                        <a:gd name="T7" fmla="*/ 849 h 849"/>
                        <a:gd name="T8" fmla="*/ 427 w 427"/>
                        <a:gd name="T9" fmla="*/ 849 h 849"/>
                        <a:gd name="T10" fmla="*/ 427 w 427"/>
                        <a:gd name="T11" fmla="*/ 112 h 849"/>
                        <a:gd name="T12" fmla="*/ 352 w 427"/>
                        <a:gd name="T13" fmla="*/ 0 h 849"/>
                        <a:gd name="T14" fmla="*/ 396 w 427"/>
                        <a:gd name="T15" fmla="*/ 818 h 849"/>
                        <a:gd name="T16" fmla="*/ 31 w 427"/>
                        <a:gd name="T17" fmla="*/ 818 h 849"/>
                        <a:gd name="T18" fmla="*/ 31 w 427"/>
                        <a:gd name="T19" fmla="*/ 791 h 849"/>
                        <a:gd name="T20" fmla="*/ 396 w 427"/>
                        <a:gd name="T21" fmla="*/ 791 h 849"/>
                        <a:gd name="T22" fmla="*/ 396 w 427"/>
                        <a:gd name="T23" fmla="*/ 818 h 849"/>
                        <a:gd name="T24" fmla="*/ 396 w 427"/>
                        <a:gd name="T25" fmla="*/ 767 h 849"/>
                        <a:gd name="T26" fmla="*/ 31 w 427"/>
                        <a:gd name="T27" fmla="*/ 767 h 849"/>
                        <a:gd name="T28" fmla="*/ 31 w 427"/>
                        <a:gd name="T29" fmla="*/ 739 h 849"/>
                        <a:gd name="T30" fmla="*/ 396 w 427"/>
                        <a:gd name="T31" fmla="*/ 739 h 849"/>
                        <a:gd name="T32" fmla="*/ 396 w 427"/>
                        <a:gd name="T33" fmla="*/ 767 h 849"/>
                        <a:gd name="T34" fmla="*/ 396 w 427"/>
                        <a:gd name="T35" fmla="*/ 675 h 849"/>
                        <a:gd name="T36" fmla="*/ 359 w 427"/>
                        <a:gd name="T37" fmla="*/ 675 h 849"/>
                        <a:gd name="T38" fmla="*/ 259 w 427"/>
                        <a:gd name="T39" fmla="*/ 675 h 849"/>
                        <a:gd name="T40" fmla="*/ 142 w 427"/>
                        <a:gd name="T41" fmla="*/ 675 h 849"/>
                        <a:gd name="T42" fmla="*/ 51 w 427"/>
                        <a:gd name="T43" fmla="*/ 675 h 849"/>
                        <a:gd name="T44" fmla="*/ 31 w 427"/>
                        <a:gd name="T45" fmla="*/ 675 h 849"/>
                        <a:gd name="T46" fmla="*/ 31 w 427"/>
                        <a:gd name="T47" fmla="*/ 143 h 849"/>
                        <a:gd name="T48" fmla="*/ 396 w 427"/>
                        <a:gd name="T49" fmla="*/ 143 h 849"/>
                        <a:gd name="T50" fmla="*/ 396 w 427"/>
                        <a:gd name="T51" fmla="*/ 675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7" h="849">
                          <a:moveTo>
                            <a:pt x="352" y="0"/>
                          </a:moveTo>
                          <a:cubicBezTo>
                            <a:pt x="76" y="0"/>
                            <a:pt x="76" y="0"/>
                            <a:pt x="76" y="0"/>
                          </a:cubicBezTo>
                          <a:cubicBezTo>
                            <a:pt x="0" y="112"/>
                            <a:pt x="0" y="112"/>
                            <a:pt x="0" y="112"/>
                          </a:cubicBezTo>
                          <a:cubicBezTo>
                            <a:pt x="0" y="849"/>
                            <a:pt x="0" y="849"/>
                            <a:pt x="0" y="849"/>
                          </a:cubicBezTo>
                          <a:cubicBezTo>
                            <a:pt x="427" y="849"/>
                            <a:pt x="427" y="849"/>
                            <a:pt x="427" y="849"/>
                          </a:cubicBezTo>
                          <a:cubicBezTo>
                            <a:pt x="427" y="112"/>
                            <a:pt x="427" y="112"/>
                            <a:pt x="427" y="112"/>
                          </a:cubicBezTo>
                          <a:lnTo>
                            <a:pt x="352" y="0"/>
                          </a:lnTo>
                          <a:close/>
                          <a:moveTo>
                            <a:pt x="396" y="818"/>
                          </a:moveTo>
                          <a:cubicBezTo>
                            <a:pt x="31" y="818"/>
                            <a:pt x="31" y="818"/>
                            <a:pt x="31" y="818"/>
                          </a:cubicBezTo>
                          <a:cubicBezTo>
                            <a:pt x="31" y="791"/>
                            <a:pt x="31" y="791"/>
                            <a:pt x="31" y="791"/>
                          </a:cubicBezTo>
                          <a:cubicBezTo>
                            <a:pt x="44" y="791"/>
                            <a:pt x="390" y="791"/>
                            <a:pt x="396" y="791"/>
                          </a:cubicBezTo>
                          <a:lnTo>
                            <a:pt x="396" y="818"/>
                          </a:lnTo>
                          <a:close/>
                          <a:moveTo>
                            <a:pt x="396" y="767"/>
                          </a:moveTo>
                          <a:cubicBezTo>
                            <a:pt x="384" y="767"/>
                            <a:pt x="38" y="767"/>
                            <a:pt x="31" y="767"/>
                          </a:cubicBezTo>
                          <a:cubicBezTo>
                            <a:pt x="31" y="739"/>
                            <a:pt x="31" y="739"/>
                            <a:pt x="31" y="739"/>
                          </a:cubicBezTo>
                          <a:cubicBezTo>
                            <a:pt x="44" y="739"/>
                            <a:pt x="390" y="739"/>
                            <a:pt x="396" y="739"/>
                          </a:cubicBezTo>
                          <a:lnTo>
                            <a:pt x="396" y="767"/>
                          </a:lnTo>
                          <a:close/>
                          <a:moveTo>
                            <a:pt x="396" y="675"/>
                          </a:moveTo>
                          <a:cubicBezTo>
                            <a:pt x="384" y="675"/>
                            <a:pt x="372" y="675"/>
                            <a:pt x="359" y="675"/>
                          </a:cubicBezTo>
                          <a:cubicBezTo>
                            <a:pt x="326" y="675"/>
                            <a:pt x="292" y="675"/>
                            <a:pt x="259" y="675"/>
                          </a:cubicBezTo>
                          <a:cubicBezTo>
                            <a:pt x="220" y="675"/>
                            <a:pt x="181" y="675"/>
                            <a:pt x="142" y="675"/>
                          </a:cubicBezTo>
                          <a:cubicBezTo>
                            <a:pt x="112" y="675"/>
                            <a:pt x="81" y="675"/>
                            <a:pt x="51" y="675"/>
                          </a:cubicBezTo>
                          <a:cubicBezTo>
                            <a:pt x="45" y="675"/>
                            <a:pt x="38" y="675"/>
                            <a:pt x="31" y="675"/>
                          </a:cubicBezTo>
                          <a:cubicBezTo>
                            <a:pt x="31" y="143"/>
                            <a:pt x="31" y="143"/>
                            <a:pt x="31" y="143"/>
                          </a:cubicBezTo>
                          <a:cubicBezTo>
                            <a:pt x="396" y="143"/>
                            <a:pt x="396" y="143"/>
                            <a:pt x="396" y="143"/>
                          </a:cubicBezTo>
                          <a:lnTo>
                            <a:pt x="396" y="675"/>
                          </a:lnTo>
                          <a:close/>
                        </a:path>
                      </a:pathLst>
                    </a:custGeom>
                    <a:solidFill>
                      <a:srgbClr val="505050"/>
                    </a:solidFill>
                    <a:ln w="6350" cap="sq" cmpd="sng">
                      <a:noFill/>
                      <a:prstDash val="sysDot"/>
                      <a:bevel/>
                    </a:ln>
                  </p:spPr>
                  <p:txBody>
                    <a:bodyPr vert="horz" wrap="square" lIns="77717" tIns="38858" rIns="77717" bIns="38858" numCol="1" anchor="t" anchorCtr="0" compatLnSpc="1">
                      <a:prstTxWarp prst="textNoShape">
                        <a:avLst/>
                      </a:prstTxWarp>
                    </a:bodyPr>
                    <a:lstStyle/>
                    <a:p>
                      <a:pPr algn="ctr" defTabSz="792450">
                        <a:defRPr/>
                      </a:pPr>
                      <a:endParaRPr lang="en-US" sz="1530" kern="0" dirty="0">
                        <a:solidFill>
                          <a:srgbClr val="262626"/>
                        </a:solidFill>
                      </a:endParaRPr>
                    </a:p>
                  </p:txBody>
                </p:sp>
                <p:sp>
                  <p:nvSpPr>
                    <p:cNvPr id="40" name="Rectangle 102"/>
                    <p:cNvSpPr/>
                    <p:nvPr/>
                  </p:nvSpPr>
                  <p:spPr>
                    <a:xfrm>
                      <a:off x="256427" y="2944810"/>
                      <a:ext cx="786383" cy="109728"/>
                    </a:xfrm>
                    <a:prstGeom prst="rect">
                      <a:avLst/>
                    </a:prstGeom>
                    <a:solidFill>
                      <a:srgbClr val="FFFFFF"/>
                    </a:solidFill>
                    <a:ln w="10795" cap="flat" cmpd="sng" algn="ctr">
                      <a:noFill/>
                      <a:prstDash val="solid"/>
                    </a:ln>
                    <a:effectLst/>
                  </p:spPr>
                  <p:txBody>
                    <a:bodyPr rtlCol="0" anchor="ctr"/>
                    <a:lstStyle/>
                    <a:p>
                      <a:pPr algn="ctr" defTabSz="792450">
                        <a:defRPr/>
                      </a:pPr>
                      <a:endParaRPr lang="en-US" sz="1530" kern="0" dirty="0">
                        <a:solidFill>
                          <a:srgbClr val="FFFFFF"/>
                        </a:solidFill>
                      </a:endParaRPr>
                    </a:p>
                  </p:txBody>
                </p:sp>
                <p:sp>
                  <p:nvSpPr>
                    <p:cNvPr id="41" name="Rectangle 103"/>
                    <p:cNvSpPr/>
                    <p:nvPr/>
                  </p:nvSpPr>
                  <p:spPr>
                    <a:xfrm>
                      <a:off x="256427" y="2813745"/>
                      <a:ext cx="786383" cy="109728"/>
                    </a:xfrm>
                    <a:prstGeom prst="rect">
                      <a:avLst/>
                    </a:prstGeom>
                    <a:solidFill>
                      <a:srgbClr val="FFFFFF"/>
                    </a:solidFill>
                    <a:ln w="10795" cap="flat" cmpd="sng" algn="ctr">
                      <a:noFill/>
                      <a:prstDash val="solid"/>
                    </a:ln>
                    <a:effectLst/>
                  </p:spPr>
                  <p:txBody>
                    <a:bodyPr rtlCol="0" anchor="ctr"/>
                    <a:lstStyle/>
                    <a:p>
                      <a:pPr algn="ctr" defTabSz="792450">
                        <a:defRPr/>
                      </a:pPr>
                      <a:endParaRPr lang="en-US" sz="1530" kern="0" dirty="0">
                        <a:solidFill>
                          <a:srgbClr val="FFFFFF"/>
                        </a:solidFill>
                      </a:endParaRPr>
                    </a:p>
                  </p:txBody>
                </p:sp>
                <p:sp>
                  <p:nvSpPr>
                    <p:cNvPr id="42" name="Rectangle 104"/>
                    <p:cNvSpPr/>
                    <p:nvPr/>
                  </p:nvSpPr>
                  <p:spPr>
                    <a:xfrm>
                      <a:off x="256427" y="2683731"/>
                      <a:ext cx="786384" cy="109728"/>
                    </a:xfrm>
                    <a:prstGeom prst="rect">
                      <a:avLst/>
                    </a:prstGeom>
                    <a:solidFill>
                      <a:srgbClr val="FFFFFF"/>
                    </a:solidFill>
                    <a:ln w="10795" cap="flat" cmpd="sng" algn="ctr">
                      <a:noFill/>
                      <a:prstDash val="solid"/>
                    </a:ln>
                    <a:effectLst/>
                  </p:spPr>
                  <p:txBody>
                    <a:bodyPr rtlCol="0" anchor="ctr"/>
                    <a:lstStyle/>
                    <a:p>
                      <a:pPr algn="ctr" defTabSz="792450">
                        <a:defRPr/>
                      </a:pPr>
                      <a:endParaRPr lang="en-US" sz="1530" kern="0" dirty="0">
                        <a:solidFill>
                          <a:srgbClr val="FFFFFF"/>
                        </a:solidFill>
                      </a:endParaRPr>
                    </a:p>
                  </p:txBody>
                </p:sp>
                <p:sp>
                  <p:nvSpPr>
                    <p:cNvPr id="43" name="Rectangle 105"/>
                    <p:cNvSpPr/>
                    <p:nvPr/>
                  </p:nvSpPr>
                  <p:spPr>
                    <a:xfrm>
                      <a:off x="256427" y="2552667"/>
                      <a:ext cx="786384" cy="109728"/>
                    </a:xfrm>
                    <a:prstGeom prst="rect">
                      <a:avLst/>
                    </a:prstGeom>
                    <a:solidFill>
                      <a:srgbClr val="FFFFFF"/>
                    </a:solidFill>
                    <a:ln w="10795" cap="flat" cmpd="sng" algn="ctr">
                      <a:noFill/>
                      <a:prstDash val="solid"/>
                    </a:ln>
                    <a:effectLst/>
                  </p:spPr>
                  <p:txBody>
                    <a:bodyPr rtlCol="0" anchor="ctr"/>
                    <a:lstStyle/>
                    <a:p>
                      <a:pPr algn="ctr" defTabSz="792450">
                        <a:defRPr/>
                      </a:pPr>
                      <a:endParaRPr lang="en-US" sz="1530" kern="0" dirty="0">
                        <a:solidFill>
                          <a:srgbClr val="FFFFFF"/>
                        </a:solidFill>
                      </a:endParaRPr>
                    </a:p>
                  </p:txBody>
                </p:sp>
                <p:sp>
                  <p:nvSpPr>
                    <p:cNvPr id="44" name="Rectangle 106"/>
                    <p:cNvSpPr/>
                    <p:nvPr/>
                  </p:nvSpPr>
                  <p:spPr>
                    <a:xfrm>
                      <a:off x="256527" y="2419350"/>
                      <a:ext cx="786384" cy="109728"/>
                    </a:xfrm>
                    <a:prstGeom prst="rect">
                      <a:avLst/>
                    </a:prstGeom>
                    <a:solidFill>
                      <a:srgbClr val="FFFFFF"/>
                    </a:solidFill>
                    <a:ln w="10795" cap="flat" cmpd="sng" algn="ctr">
                      <a:noFill/>
                      <a:prstDash val="solid"/>
                    </a:ln>
                    <a:effectLst/>
                  </p:spPr>
                  <p:txBody>
                    <a:bodyPr rtlCol="0" anchor="ctr"/>
                    <a:lstStyle/>
                    <a:p>
                      <a:pPr algn="ctr" defTabSz="792450">
                        <a:defRPr/>
                      </a:pPr>
                      <a:endParaRPr lang="en-US" sz="1530" kern="0" dirty="0">
                        <a:solidFill>
                          <a:srgbClr val="FFFFFF"/>
                        </a:solidFill>
                      </a:endParaRPr>
                    </a:p>
                  </p:txBody>
                </p:sp>
              </p:grpSp>
              <p:grpSp>
                <p:nvGrpSpPr>
                  <p:cNvPr id="18" name="Group 80"/>
                  <p:cNvGrpSpPr/>
                  <p:nvPr/>
                </p:nvGrpSpPr>
                <p:grpSpPr>
                  <a:xfrm>
                    <a:off x="1313409" y="2163898"/>
                    <a:ext cx="775795" cy="871411"/>
                    <a:chOff x="160552" y="2190751"/>
                    <a:chExt cx="978134" cy="1098688"/>
                  </a:xfrm>
                </p:grpSpPr>
                <p:sp>
                  <p:nvSpPr>
                    <p:cNvPr id="33" name="Freeform 9"/>
                    <p:cNvSpPr>
                      <a:spLocks noEditPoints="1"/>
                    </p:cNvSpPr>
                    <p:nvPr/>
                  </p:nvSpPr>
                  <p:spPr bwMode="auto">
                    <a:xfrm>
                      <a:off x="160552" y="2190751"/>
                      <a:ext cx="978134" cy="1098688"/>
                    </a:xfrm>
                    <a:custGeom>
                      <a:avLst/>
                      <a:gdLst>
                        <a:gd name="T0" fmla="*/ 352 w 427"/>
                        <a:gd name="T1" fmla="*/ 0 h 849"/>
                        <a:gd name="T2" fmla="*/ 76 w 427"/>
                        <a:gd name="T3" fmla="*/ 0 h 849"/>
                        <a:gd name="T4" fmla="*/ 0 w 427"/>
                        <a:gd name="T5" fmla="*/ 112 h 849"/>
                        <a:gd name="T6" fmla="*/ 0 w 427"/>
                        <a:gd name="T7" fmla="*/ 849 h 849"/>
                        <a:gd name="T8" fmla="*/ 427 w 427"/>
                        <a:gd name="T9" fmla="*/ 849 h 849"/>
                        <a:gd name="T10" fmla="*/ 427 w 427"/>
                        <a:gd name="T11" fmla="*/ 112 h 849"/>
                        <a:gd name="T12" fmla="*/ 352 w 427"/>
                        <a:gd name="T13" fmla="*/ 0 h 849"/>
                        <a:gd name="T14" fmla="*/ 396 w 427"/>
                        <a:gd name="T15" fmla="*/ 818 h 849"/>
                        <a:gd name="T16" fmla="*/ 31 w 427"/>
                        <a:gd name="T17" fmla="*/ 818 h 849"/>
                        <a:gd name="T18" fmla="*/ 31 w 427"/>
                        <a:gd name="T19" fmla="*/ 791 h 849"/>
                        <a:gd name="T20" fmla="*/ 396 w 427"/>
                        <a:gd name="T21" fmla="*/ 791 h 849"/>
                        <a:gd name="T22" fmla="*/ 396 w 427"/>
                        <a:gd name="T23" fmla="*/ 818 h 849"/>
                        <a:gd name="T24" fmla="*/ 396 w 427"/>
                        <a:gd name="T25" fmla="*/ 767 h 849"/>
                        <a:gd name="T26" fmla="*/ 31 w 427"/>
                        <a:gd name="T27" fmla="*/ 767 h 849"/>
                        <a:gd name="T28" fmla="*/ 31 w 427"/>
                        <a:gd name="T29" fmla="*/ 739 h 849"/>
                        <a:gd name="T30" fmla="*/ 396 w 427"/>
                        <a:gd name="T31" fmla="*/ 739 h 849"/>
                        <a:gd name="T32" fmla="*/ 396 w 427"/>
                        <a:gd name="T33" fmla="*/ 767 h 849"/>
                        <a:gd name="T34" fmla="*/ 396 w 427"/>
                        <a:gd name="T35" fmla="*/ 675 h 849"/>
                        <a:gd name="T36" fmla="*/ 359 w 427"/>
                        <a:gd name="T37" fmla="*/ 675 h 849"/>
                        <a:gd name="T38" fmla="*/ 259 w 427"/>
                        <a:gd name="T39" fmla="*/ 675 h 849"/>
                        <a:gd name="T40" fmla="*/ 142 w 427"/>
                        <a:gd name="T41" fmla="*/ 675 h 849"/>
                        <a:gd name="T42" fmla="*/ 51 w 427"/>
                        <a:gd name="T43" fmla="*/ 675 h 849"/>
                        <a:gd name="T44" fmla="*/ 31 w 427"/>
                        <a:gd name="T45" fmla="*/ 675 h 849"/>
                        <a:gd name="T46" fmla="*/ 31 w 427"/>
                        <a:gd name="T47" fmla="*/ 143 h 849"/>
                        <a:gd name="T48" fmla="*/ 396 w 427"/>
                        <a:gd name="T49" fmla="*/ 143 h 849"/>
                        <a:gd name="T50" fmla="*/ 396 w 427"/>
                        <a:gd name="T51" fmla="*/ 675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7" h="849">
                          <a:moveTo>
                            <a:pt x="352" y="0"/>
                          </a:moveTo>
                          <a:cubicBezTo>
                            <a:pt x="76" y="0"/>
                            <a:pt x="76" y="0"/>
                            <a:pt x="76" y="0"/>
                          </a:cubicBezTo>
                          <a:cubicBezTo>
                            <a:pt x="0" y="112"/>
                            <a:pt x="0" y="112"/>
                            <a:pt x="0" y="112"/>
                          </a:cubicBezTo>
                          <a:cubicBezTo>
                            <a:pt x="0" y="849"/>
                            <a:pt x="0" y="849"/>
                            <a:pt x="0" y="849"/>
                          </a:cubicBezTo>
                          <a:cubicBezTo>
                            <a:pt x="427" y="849"/>
                            <a:pt x="427" y="849"/>
                            <a:pt x="427" y="849"/>
                          </a:cubicBezTo>
                          <a:cubicBezTo>
                            <a:pt x="427" y="112"/>
                            <a:pt x="427" y="112"/>
                            <a:pt x="427" y="112"/>
                          </a:cubicBezTo>
                          <a:lnTo>
                            <a:pt x="352" y="0"/>
                          </a:lnTo>
                          <a:close/>
                          <a:moveTo>
                            <a:pt x="396" y="818"/>
                          </a:moveTo>
                          <a:cubicBezTo>
                            <a:pt x="31" y="818"/>
                            <a:pt x="31" y="818"/>
                            <a:pt x="31" y="818"/>
                          </a:cubicBezTo>
                          <a:cubicBezTo>
                            <a:pt x="31" y="791"/>
                            <a:pt x="31" y="791"/>
                            <a:pt x="31" y="791"/>
                          </a:cubicBezTo>
                          <a:cubicBezTo>
                            <a:pt x="44" y="791"/>
                            <a:pt x="390" y="791"/>
                            <a:pt x="396" y="791"/>
                          </a:cubicBezTo>
                          <a:lnTo>
                            <a:pt x="396" y="818"/>
                          </a:lnTo>
                          <a:close/>
                          <a:moveTo>
                            <a:pt x="396" y="767"/>
                          </a:moveTo>
                          <a:cubicBezTo>
                            <a:pt x="384" y="767"/>
                            <a:pt x="38" y="767"/>
                            <a:pt x="31" y="767"/>
                          </a:cubicBezTo>
                          <a:cubicBezTo>
                            <a:pt x="31" y="739"/>
                            <a:pt x="31" y="739"/>
                            <a:pt x="31" y="739"/>
                          </a:cubicBezTo>
                          <a:cubicBezTo>
                            <a:pt x="44" y="739"/>
                            <a:pt x="390" y="739"/>
                            <a:pt x="396" y="739"/>
                          </a:cubicBezTo>
                          <a:lnTo>
                            <a:pt x="396" y="767"/>
                          </a:lnTo>
                          <a:close/>
                          <a:moveTo>
                            <a:pt x="396" y="675"/>
                          </a:moveTo>
                          <a:cubicBezTo>
                            <a:pt x="384" y="675"/>
                            <a:pt x="372" y="675"/>
                            <a:pt x="359" y="675"/>
                          </a:cubicBezTo>
                          <a:cubicBezTo>
                            <a:pt x="326" y="675"/>
                            <a:pt x="292" y="675"/>
                            <a:pt x="259" y="675"/>
                          </a:cubicBezTo>
                          <a:cubicBezTo>
                            <a:pt x="220" y="675"/>
                            <a:pt x="181" y="675"/>
                            <a:pt x="142" y="675"/>
                          </a:cubicBezTo>
                          <a:cubicBezTo>
                            <a:pt x="112" y="675"/>
                            <a:pt x="81" y="675"/>
                            <a:pt x="51" y="675"/>
                          </a:cubicBezTo>
                          <a:cubicBezTo>
                            <a:pt x="45" y="675"/>
                            <a:pt x="38" y="675"/>
                            <a:pt x="31" y="675"/>
                          </a:cubicBezTo>
                          <a:cubicBezTo>
                            <a:pt x="31" y="143"/>
                            <a:pt x="31" y="143"/>
                            <a:pt x="31" y="143"/>
                          </a:cubicBezTo>
                          <a:cubicBezTo>
                            <a:pt x="396" y="143"/>
                            <a:pt x="396" y="143"/>
                            <a:pt x="396" y="143"/>
                          </a:cubicBezTo>
                          <a:lnTo>
                            <a:pt x="396" y="675"/>
                          </a:lnTo>
                          <a:close/>
                        </a:path>
                      </a:pathLst>
                    </a:custGeom>
                    <a:solidFill>
                      <a:srgbClr val="505050"/>
                    </a:solidFill>
                    <a:ln w="6350" cap="sq" cmpd="sng">
                      <a:noFill/>
                      <a:prstDash val="sysDot"/>
                      <a:bevel/>
                    </a:ln>
                  </p:spPr>
                  <p:txBody>
                    <a:bodyPr vert="horz" wrap="square" lIns="77717" tIns="38858" rIns="77717" bIns="38858" numCol="1" anchor="t" anchorCtr="0" compatLnSpc="1">
                      <a:prstTxWarp prst="textNoShape">
                        <a:avLst/>
                      </a:prstTxWarp>
                    </a:bodyPr>
                    <a:lstStyle/>
                    <a:p>
                      <a:pPr algn="ctr" defTabSz="792450">
                        <a:defRPr/>
                      </a:pPr>
                      <a:endParaRPr lang="en-US" sz="1530" kern="0" dirty="0">
                        <a:solidFill>
                          <a:srgbClr val="262626"/>
                        </a:solidFill>
                      </a:endParaRPr>
                    </a:p>
                  </p:txBody>
                </p:sp>
                <p:sp>
                  <p:nvSpPr>
                    <p:cNvPr id="34" name="Rectangle 96"/>
                    <p:cNvSpPr/>
                    <p:nvPr/>
                  </p:nvSpPr>
                  <p:spPr>
                    <a:xfrm>
                      <a:off x="256427" y="2944810"/>
                      <a:ext cx="786383" cy="109728"/>
                    </a:xfrm>
                    <a:prstGeom prst="rect">
                      <a:avLst/>
                    </a:prstGeom>
                    <a:solidFill>
                      <a:srgbClr val="FFFFFF"/>
                    </a:solidFill>
                    <a:ln w="10795" cap="flat" cmpd="sng" algn="ctr">
                      <a:noFill/>
                      <a:prstDash val="solid"/>
                    </a:ln>
                    <a:effectLst/>
                  </p:spPr>
                  <p:txBody>
                    <a:bodyPr rtlCol="0" anchor="ctr"/>
                    <a:lstStyle/>
                    <a:p>
                      <a:pPr algn="ctr" defTabSz="792450">
                        <a:defRPr/>
                      </a:pPr>
                      <a:endParaRPr lang="en-US" sz="1530" kern="0" dirty="0">
                        <a:solidFill>
                          <a:srgbClr val="FFFFFF"/>
                        </a:solidFill>
                      </a:endParaRPr>
                    </a:p>
                  </p:txBody>
                </p:sp>
                <p:sp>
                  <p:nvSpPr>
                    <p:cNvPr id="35" name="Rectangle 97"/>
                    <p:cNvSpPr/>
                    <p:nvPr/>
                  </p:nvSpPr>
                  <p:spPr>
                    <a:xfrm>
                      <a:off x="256427" y="2813745"/>
                      <a:ext cx="786383" cy="109728"/>
                    </a:xfrm>
                    <a:prstGeom prst="rect">
                      <a:avLst/>
                    </a:prstGeom>
                    <a:solidFill>
                      <a:srgbClr val="FFFFFF"/>
                    </a:solidFill>
                    <a:ln w="10795" cap="flat" cmpd="sng" algn="ctr">
                      <a:noFill/>
                      <a:prstDash val="solid"/>
                    </a:ln>
                    <a:effectLst/>
                  </p:spPr>
                  <p:txBody>
                    <a:bodyPr rtlCol="0" anchor="ctr"/>
                    <a:lstStyle/>
                    <a:p>
                      <a:pPr algn="ctr" defTabSz="792450">
                        <a:defRPr/>
                      </a:pPr>
                      <a:endParaRPr lang="en-US" sz="1530" kern="0" dirty="0">
                        <a:solidFill>
                          <a:srgbClr val="FFFFFF"/>
                        </a:solidFill>
                      </a:endParaRPr>
                    </a:p>
                  </p:txBody>
                </p:sp>
                <p:sp>
                  <p:nvSpPr>
                    <p:cNvPr id="36" name="Rectangle 98"/>
                    <p:cNvSpPr/>
                    <p:nvPr/>
                  </p:nvSpPr>
                  <p:spPr>
                    <a:xfrm>
                      <a:off x="256427" y="2683731"/>
                      <a:ext cx="786384" cy="109728"/>
                    </a:xfrm>
                    <a:prstGeom prst="rect">
                      <a:avLst/>
                    </a:prstGeom>
                    <a:solidFill>
                      <a:srgbClr val="FFFFFF"/>
                    </a:solidFill>
                    <a:ln w="10795" cap="flat" cmpd="sng" algn="ctr">
                      <a:noFill/>
                      <a:prstDash val="solid"/>
                    </a:ln>
                    <a:effectLst/>
                  </p:spPr>
                  <p:txBody>
                    <a:bodyPr rtlCol="0" anchor="ctr"/>
                    <a:lstStyle/>
                    <a:p>
                      <a:pPr algn="ctr" defTabSz="792450">
                        <a:defRPr/>
                      </a:pPr>
                      <a:endParaRPr lang="en-US" sz="1530" kern="0" dirty="0">
                        <a:solidFill>
                          <a:srgbClr val="FFFFFF"/>
                        </a:solidFill>
                      </a:endParaRPr>
                    </a:p>
                  </p:txBody>
                </p:sp>
                <p:sp>
                  <p:nvSpPr>
                    <p:cNvPr id="37" name="Rectangle 99"/>
                    <p:cNvSpPr/>
                    <p:nvPr/>
                  </p:nvSpPr>
                  <p:spPr>
                    <a:xfrm>
                      <a:off x="256427" y="2552667"/>
                      <a:ext cx="786384" cy="109728"/>
                    </a:xfrm>
                    <a:prstGeom prst="rect">
                      <a:avLst/>
                    </a:prstGeom>
                    <a:solidFill>
                      <a:srgbClr val="FFFFFF"/>
                    </a:solidFill>
                    <a:ln w="10795" cap="flat" cmpd="sng" algn="ctr">
                      <a:noFill/>
                      <a:prstDash val="solid"/>
                    </a:ln>
                    <a:effectLst/>
                  </p:spPr>
                  <p:txBody>
                    <a:bodyPr rtlCol="0" anchor="ctr"/>
                    <a:lstStyle/>
                    <a:p>
                      <a:pPr algn="ctr" defTabSz="792450">
                        <a:defRPr/>
                      </a:pPr>
                      <a:endParaRPr lang="en-US" sz="1530" kern="0" dirty="0">
                        <a:solidFill>
                          <a:srgbClr val="FFFFFF"/>
                        </a:solidFill>
                      </a:endParaRPr>
                    </a:p>
                  </p:txBody>
                </p:sp>
                <p:sp>
                  <p:nvSpPr>
                    <p:cNvPr id="38" name="Rectangle 100"/>
                    <p:cNvSpPr/>
                    <p:nvPr/>
                  </p:nvSpPr>
                  <p:spPr>
                    <a:xfrm>
                      <a:off x="256527" y="2419350"/>
                      <a:ext cx="786384" cy="109728"/>
                    </a:xfrm>
                    <a:prstGeom prst="rect">
                      <a:avLst/>
                    </a:prstGeom>
                    <a:solidFill>
                      <a:srgbClr val="FFFFFF"/>
                    </a:solidFill>
                    <a:ln w="10795" cap="flat" cmpd="sng" algn="ctr">
                      <a:noFill/>
                      <a:prstDash val="solid"/>
                    </a:ln>
                    <a:effectLst/>
                  </p:spPr>
                  <p:txBody>
                    <a:bodyPr rtlCol="0" anchor="ctr"/>
                    <a:lstStyle/>
                    <a:p>
                      <a:pPr algn="ctr" defTabSz="792450">
                        <a:defRPr/>
                      </a:pPr>
                      <a:endParaRPr lang="en-US" sz="1530" kern="0" dirty="0">
                        <a:solidFill>
                          <a:srgbClr val="FFFFFF"/>
                        </a:solidFill>
                      </a:endParaRPr>
                    </a:p>
                  </p:txBody>
                </p:sp>
              </p:grpSp>
              <p:grpSp>
                <p:nvGrpSpPr>
                  <p:cNvPr id="19" name="Group 81"/>
                  <p:cNvGrpSpPr/>
                  <p:nvPr/>
                </p:nvGrpSpPr>
                <p:grpSpPr>
                  <a:xfrm>
                    <a:off x="2174227" y="2162709"/>
                    <a:ext cx="775795" cy="871411"/>
                    <a:chOff x="160552" y="2190751"/>
                    <a:chExt cx="978134" cy="1098688"/>
                  </a:xfrm>
                </p:grpSpPr>
                <p:sp>
                  <p:nvSpPr>
                    <p:cNvPr id="27" name="Freeform 9"/>
                    <p:cNvSpPr>
                      <a:spLocks noEditPoints="1"/>
                    </p:cNvSpPr>
                    <p:nvPr/>
                  </p:nvSpPr>
                  <p:spPr bwMode="auto">
                    <a:xfrm>
                      <a:off x="160552" y="2190751"/>
                      <a:ext cx="978134" cy="1098688"/>
                    </a:xfrm>
                    <a:custGeom>
                      <a:avLst/>
                      <a:gdLst>
                        <a:gd name="T0" fmla="*/ 352 w 427"/>
                        <a:gd name="T1" fmla="*/ 0 h 849"/>
                        <a:gd name="T2" fmla="*/ 76 w 427"/>
                        <a:gd name="T3" fmla="*/ 0 h 849"/>
                        <a:gd name="T4" fmla="*/ 0 w 427"/>
                        <a:gd name="T5" fmla="*/ 112 h 849"/>
                        <a:gd name="T6" fmla="*/ 0 w 427"/>
                        <a:gd name="T7" fmla="*/ 849 h 849"/>
                        <a:gd name="T8" fmla="*/ 427 w 427"/>
                        <a:gd name="T9" fmla="*/ 849 h 849"/>
                        <a:gd name="T10" fmla="*/ 427 w 427"/>
                        <a:gd name="T11" fmla="*/ 112 h 849"/>
                        <a:gd name="T12" fmla="*/ 352 w 427"/>
                        <a:gd name="T13" fmla="*/ 0 h 849"/>
                        <a:gd name="T14" fmla="*/ 396 w 427"/>
                        <a:gd name="T15" fmla="*/ 818 h 849"/>
                        <a:gd name="T16" fmla="*/ 31 w 427"/>
                        <a:gd name="T17" fmla="*/ 818 h 849"/>
                        <a:gd name="T18" fmla="*/ 31 w 427"/>
                        <a:gd name="T19" fmla="*/ 791 h 849"/>
                        <a:gd name="T20" fmla="*/ 396 w 427"/>
                        <a:gd name="T21" fmla="*/ 791 h 849"/>
                        <a:gd name="T22" fmla="*/ 396 w 427"/>
                        <a:gd name="T23" fmla="*/ 818 h 849"/>
                        <a:gd name="T24" fmla="*/ 396 w 427"/>
                        <a:gd name="T25" fmla="*/ 767 h 849"/>
                        <a:gd name="T26" fmla="*/ 31 w 427"/>
                        <a:gd name="T27" fmla="*/ 767 h 849"/>
                        <a:gd name="T28" fmla="*/ 31 w 427"/>
                        <a:gd name="T29" fmla="*/ 739 h 849"/>
                        <a:gd name="T30" fmla="*/ 396 w 427"/>
                        <a:gd name="T31" fmla="*/ 739 h 849"/>
                        <a:gd name="T32" fmla="*/ 396 w 427"/>
                        <a:gd name="T33" fmla="*/ 767 h 849"/>
                        <a:gd name="T34" fmla="*/ 396 w 427"/>
                        <a:gd name="T35" fmla="*/ 675 h 849"/>
                        <a:gd name="T36" fmla="*/ 359 w 427"/>
                        <a:gd name="T37" fmla="*/ 675 h 849"/>
                        <a:gd name="T38" fmla="*/ 259 w 427"/>
                        <a:gd name="T39" fmla="*/ 675 h 849"/>
                        <a:gd name="T40" fmla="*/ 142 w 427"/>
                        <a:gd name="T41" fmla="*/ 675 h 849"/>
                        <a:gd name="T42" fmla="*/ 51 w 427"/>
                        <a:gd name="T43" fmla="*/ 675 h 849"/>
                        <a:gd name="T44" fmla="*/ 31 w 427"/>
                        <a:gd name="T45" fmla="*/ 675 h 849"/>
                        <a:gd name="T46" fmla="*/ 31 w 427"/>
                        <a:gd name="T47" fmla="*/ 143 h 849"/>
                        <a:gd name="T48" fmla="*/ 396 w 427"/>
                        <a:gd name="T49" fmla="*/ 143 h 849"/>
                        <a:gd name="T50" fmla="*/ 396 w 427"/>
                        <a:gd name="T51" fmla="*/ 675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7" h="849">
                          <a:moveTo>
                            <a:pt x="352" y="0"/>
                          </a:moveTo>
                          <a:cubicBezTo>
                            <a:pt x="76" y="0"/>
                            <a:pt x="76" y="0"/>
                            <a:pt x="76" y="0"/>
                          </a:cubicBezTo>
                          <a:cubicBezTo>
                            <a:pt x="0" y="112"/>
                            <a:pt x="0" y="112"/>
                            <a:pt x="0" y="112"/>
                          </a:cubicBezTo>
                          <a:cubicBezTo>
                            <a:pt x="0" y="849"/>
                            <a:pt x="0" y="849"/>
                            <a:pt x="0" y="849"/>
                          </a:cubicBezTo>
                          <a:cubicBezTo>
                            <a:pt x="427" y="849"/>
                            <a:pt x="427" y="849"/>
                            <a:pt x="427" y="849"/>
                          </a:cubicBezTo>
                          <a:cubicBezTo>
                            <a:pt x="427" y="112"/>
                            <a:pt x="427" y="112"/>
                            <a:pt x="427" y="112"/>
                          </a:cubicBezTo>
                          <a:lnTo>
                            <a:pt x="352" y="0"/>
                          </a:lnTo>
                          <a:close/>
                          <a:moveTo>
                            <a:pt x="396" y="818"/>
                          </a:moveTo>
                          <a:cubicBezTo>
                            <a:pt x="31" y="818"/>
                            <a:pt x="31" y="818"/>
                            <a:pt x="31" y="818"/>
                          </a:cubicBezTo>
                          <a:cubicBezTo>
                            <a:pt x="31" y="791"/>
                            <a:pt x="31" y="791"/>
                            <a:pt x="31" y="791"/>
                          </a:cubicBezTo>
                          <a:cubicBezTo>
                            <a:pt x="44" y="791"/>
                            <a:pt x="390" y="791"/>
                            <a:pt x="396" y="791"/>
                          </a:cubicBezTo>
                          <a:lnTo>
                            <a:pt x="396" y="818"/>
                          </a:lnTo>
                          <a:close/>
                          <a:moveTo>
                            <a:pt x="396" y="767"/>
                          </a:moveTo>
                          <a:cubicBezTo>
                            <a:pt x="384" y="767"/>
                            <a:pt x="38" y="767"/>
                            <a:pt x="31" y="767"/>
                          </a:cubicBezTo>
                          <a:cubicBezTo>
                            <a:pt x="31" y="739"/>
                            <a:pt x="31" y="739"/>
                            <a:pt x="31" y="739"/>
                          </a:cubicBezTo>
                          <a:cubicBezTo>
                            <a:pt x="44" y="739"/>
                            <a:pt x="390" y="739"/>
                            <a:pt x="396" y="739"/>
                          </a:cubicBezTo>
                          <a:lnTo>
                            <a:pt x="396" y="767"/>
                          </a:lnTo>
                          <a:close/>
                          <a:moveTo>
                            <a:pt x="396" y="675"/>
                          </a:moveTo>
                          <a:cubicBezTo>
                            <a:pt x="384" y="675"/>
                            <a:pt x="372" y="675"/>
                            <a:pt x="359" y="675"/>
                          </a:cubicBezTo>
                          <a:cubicBezTo>
                            <a:pt x="326" y="675"/>
                            <a:pt x="292" y="675"/>
                            <a:pt x="259" y="675"/>
                          </a:cubicBezTo>
                          <a:cubicBezTo>
                            <a:pt x="220" y="675"/>
                            <a:pt x="181" y="675"/>
                            <a:pt x="142" y="675"/>
                          </a:cubicBezTo>
                          <a:cubicBezTo>
                            <a:pt x="112" y="675"/>
                            <a:pt x="81" y="675"/>
                            <a:pt x="51" y="675"/>
                          </a:cubicBezTo>
                          <a:cubicBezTo>
                            <a:pt x="45" y="675"/>
                            <a:pt x="38" y="675"/>
                            <a:pt x="31" y="675"/>
                          </a:cubicBezTo>
                          <a:cubicBezTo>
                            <a:pt x="31" y="143"/>
                            <a:pt x="31" y="143"/>
                            <a:pt x="31" y="143"/>
                          </a:cubicBezTo>
                          <a:cubicBezTo>
                            <a:pt x="396" y="143"/>
                            <a:pt x="396" y="143"/>
                            <a:pt x="396" y="143"/>
                          </a:cubicBezTo>
                          <a:lnTo>
                            <a:pt x="396" y="675"/>
                          </a:lnTo>
                          <a:close/>
                        </a:path>
                      </a:pathLst>
                    </a:custGeom>
                    <a:solidFill>
                      <a:srgbClr val="505050"/>
                    </a:solidFill>
                    <a:ln w="6350" cap="sq" cmpd="sng">
                      <a:noFill/>
                      <a:prstDash val="sysDot"/>
                      <a:bevel/>
                    </a:ln>
                  </p:spPr>
                  <p:txBody>
                    <a:bodyPr vert="horz" wrap="square" lIns="77717" tIns="38858" rIns="77717" bIns="38858" numCol="1" anchor="t" anchorCtr="0" compatLnSpc="1">
                      <a:prstTxWarp prst="textNoShape">
                        <a:avLst/>
                      </a:prstTxWarp>
                    </a:bodyPr>
                    <a:lstStyle/>
                    <a:p>
                      <a:pPr algn="ctr" defTabSz="792450">
                        <a:defRPr/>
                      </a:pPr>
                      <a:endParaRPr lang="en-US" sz="1530" kern="0" dirty="0">
                        <a:solidFill>
                          <a:srgbClr val="262626"/>
                        </a:solidFill>
                      </a:endParaRPr>
                    </a:p>
                  </p:txBody>
                </p:sp>
                <p:sp>
                  <p:nvSpPr>
                    <p:cNvPr id="28" name="Rectangle 90"/>
                    <p:cNvSpPr/>
                    <p:nvPr/>
                  </p:nvSpPr>
                  <p:spPr>
                    <a:xfrm>
                      <a:off x="256427" y="2944810"/>
                      <a:ext cx="786383" cy="109728"/>
                    </a:xfrm>
                    <a:prstGeom prst="rect">
                      <a:avLst/>
                    </a:prstGeom>
                    <a:solidFill>
                      <a:srgbClr val="FFFFFF"/>
                    </a:solidFill>
                    <a:ln w="10795" cap="flat" cmpd="sng" algn="ctr">
                      <a:noFill/>
                      <a:prstDash val="solid"/>
                    </a:ln>
                    <a:effectLst/>
                  </p:spPr>
                  <p:txBody>
                    <a:bodyPr rtlCol="0" anchor="ctr"/>
                    <a:lstStyle/>
                    <a:p>
                      <a:pPr algn="ctr" defTabSz="792450">
                        <a:defRPr/>
                      </a:pPr>
                      <a:endParaRPr lang="en-US" sz="1530" kern="0" dirty="0">
                        <a:solidFill>
                          <a:srgbClr val="FFFFFF"/>
                        </a:solidFill>
                      </a:endParaRPr>
                    </a:p>
                  </p:txBody>
                </p:sp>
                <p:sp>
                  <p:nvSpPr>
                    <p:cNvPr id="29" name="Rectangle 91"/>
                    <p:cNvSpPr/>
                    <p:nvPr/>
                  </p:nvSpPr>
                  <p:spPr>
                    <a:xfrm>
                      <a:off x="256427" y="2813745"/>
                      <a:ext cx="786383" cy="109728"/>
                    </a:xfrm>
                    <a:prstGeom prst="rect">
                      <a:avLst/>
                    </a:prstGeom>
                    <a:solidFill>
                      <a:srgbClr val="FFFFFF"/>
                    </a:solidFill>
                    <a:ln w="10795" cap="flat" cmpd="sng" algn="ctr">
                      <a:noFill/>
                      <a:prstDash val="solid"/>
                    </a:ln>
                    <a:effectLst/>
                  </p:spPr>
                  <p:txBody>
                    <a:bodyPr rtlCol="0" anchor="ctr"/>
                    <a:lstStyle/>
                    <a:p>
                      <a:pPr algn="ctr" defTabSz="792450">
                        <a:defRPr/>
                      </a:pPr>
                      <a:endParaRPr lang="en-US" sz="1530" kern="0" dirty="0">
                        <a:solidFill>
                          <a:srgbClr val="FFFFFF"/>
                        </a:solidFill>
                      </a:endParaRPr>
                    </a:p>
                  </p:txBody>
                </p:sp>
                <p:sp>
                  <p:nvSpPr>
                    <p:cNvPr id="30" name="Rectangle 92"/>
                    <p:cNvSpPr/>
                    <p:nvPr/>
                  </p:nvSpPr>
                  <p:spPr>
                    <a:xfrm>
                      <a:off x="256427" y="2683731"/>
                      <a:ext cx="786384" cy="109728"/>
                    </a:xfrm>
                    <a:prstGeom prst="rect">
                      <a:avLst/>
                    </a:prstGeom>
                    <a:solidFill>
                      <a:srgbClr val="FFFFFF"/>
                    </a:solidFill>
                    <a:ln w="10795" cap="flat" cmpd="sng" algn="ctr">
                      <a:noFill/>
                      <a:prstDash val="solid"/>
                    </a:ln>
                    <a:effectLst/>
                  </p:spPr>
                  <p:txBody>
                    <a:bodyPr rtlCol="0" anchor="ctr"/>
                    <a:lstStyle/>
                    <a:p>
                      <a:pPr algn="ctr" defTabSz="792450">
                        <a:defRPr/>
                      </a:pPr>
                      <a:endParaRPr lang="en-US" sz="1530" kern="0" dirty="0">
                        <a:solidFill>
                          <a:srgbClr val="FFFFFF"/>
                        </a:solidFill>
                      </a:endParaRPr>
                    </a:p>
                  </p:txBody>
                </p:sp>
                <p:sp>
                  <p:nvSpPr>
                    <p:cNvPr id="31" name="Rectangle 93"/>
                    <p:cNvSpPr/>
                    <p:nvPr/>
                  </p:nvSpPr>
                  <p:spPr>
                    <a:xfrm>
                      <a:off x="256427" y="2552667"/>
                      <a:ext cx="786384" cy="109728"/>
                    </a:xfrm>
                    <a:prstGeom prst="rect">
                      <a:avLst/>
                    </a:prstGeom>
                    <a:solidFill>
                      <a:srgbClr val="FFFFFF"/>
                    </a:solidFill>
                    <a:ln w="10795" cap="flat" cmpd="sng" algn="ctr">
                      <a:noFill/>
                      <a:prstDash val="solid"/>
                    </a:ln>
                    <a:effectLst/>
                  </p:spPr>
                  <p:txBody>
                    <a:bodyPr rtlCol="0" anchor="ctr"/>
                    <a:lstStyle/>
                    <a:p>
                      <a:pPr algn="ctr" defTabSz="792450">
                        <a:defRPr/>
                      </a:pPr>
                      <a:endParaRPr lang="en-US" sz="1530" kern="0" dirty="0">
                        <a:solidFill>
                          <a:srgbClr val="FFFFFF"/>
                        </a:solidFill>
                      </a:endParaRPr>
                    </a:p>
                  </p:txBody>
                </p:sp>
                <p:sp>
                  <p:nvSpPr>
                    <p:cNvPr id="32" name="Rectangle 94"/>
                    <p:cNvSpPr/>
                    <p:nvPr/>
                  </p:nvSpPr>
                  <p:spPr>
                    <a:xfrm>
                      <a:off x="256527" y="2419350"/>
                      <a:ext cx="786384" cy="109728"/>
                    </a:xfrm>
                    <a:prstGeom prst="rect">
                      <a:avLst/>
                    </a:prstGeom>
                    <a:solidFill>
                      <a:srgbClr val="FFFFFF"/>
                    </a:solidFill>
                    <a:ln w="10795" cap="flat" cmpd="sng" algn="ctr">
                      <a:noFill/>
                      <a:prstDash val="solid"/>
                    </a:ln>
                    <a:effectLst/>
                  </p:spPr>
                  <p:txBody>
                    <a:bodyPr rtlCol="0" anchor="ctr"/>
                    <a:lstStyle/>
                    <a:p>
                      <a:pPr algn="ctr" defTabSz="792450">
                        <a:defRPr/>
                      </a:pPr>
                      <a:endParaRPr lang="en-US" sz="1530" kern="0" dirty="0">
                        <a:solidFill>
                          <a:srgbClr val="FFFFFF"/>
                        </a:solidFill>
                      </a:endParaRPr>
                    </a:p>
                  </p:txBody>
                </p:sp>
              </p:grpSp>
              <p:grpSp>
                <p:nvGrpSpPr>
                  <p:cNvPr id="20" name="Group 82"/>
                  <p:cNvGrpSpPr/>
                  <p:nvPr/>
                </p:nvGrpSpPr>
                <p:grpSpPr>
                  <a:xfrm>
                    <a:off x="3103717" y="2184272"/>
                    <a:ext cx="775795" cy="871411"/>
                    <a:chOff x="160552" y="2190751"/>
                    <a:chExt cx="978134" cy="1098688"/>
                  </a:xfrm>
                </p:grpSpPr>
                <p:sp>
                  <p:nvSpPr>
                    <p:cNvPr id="21" name="Freeform 9"/>
                    <p:cNvSpPr>
                      <a:spLocks noEditPoints="1"/>
                    </p:cNvSpPr>
                    <p:nvPr/>
                  </p:nvSpPr>
                  <p:spPr bwMode="auto">
                    <a:xfrm>
                      <a:off x="160552" y="2190751"/>
                      <a:ext cx="978134" cy="1098688"/>
                    </a:xfrm>
                    <a:custGeom>
                      <a:avLst/>
                      <a:gdLst>
                        <a:gd name="T0" fmla="*/ 352 w 427"/>
                        <a:gd name="T1" fmla="*/ 0 h 849"/>
                        <a:gd name="T2" fmla="*/ 76 w 427"/>
                        <a:gd name="T3" fmla="*/ 0 h 849"/>
                        <a:gd name="T4" fmla="*/ 0 w 427"/>
                        <a:gd name="T5" fmla="*/ 112 h 849"/>
                        <a:gd name="T6" fmla="*/ 0 w 427"/>
                        <a:gd name="T7" fmla="*/ 849 h 849"/>
                        <a:gd name="T8" fmla="*/ 427 w 427"/>
                        <a:gd name="T9" fmla="*/ 849 h 849"/>
                        <a:gd name="T10" fmla="*/ 427 w 427"/>
                        <a:gd name="T11" fmla="*/ 112 h 849"/>
                        <a:gd name="T12" fmla="*/ 352 w 427"/>
                        <a:gd name="T13" fmla="*/ 0 h 849"/>
                        <a:gd name="T14" fmla="*/ 396 w 427"/>
                        <a:gd name="T15" fmla="*/ 818 h 849"/>
                        <a:gd name="T16" fmla="*/ 31 w 427"/>
                        <a:gd name="T17" fmla="*/ 818 h 849"/>
                        <a:gd name="T18" fmla="*/ 31 w 427"/>
                        <a:gd name="T19" fmla="*/ 791 h 849"/>
                        <a:gd name="T20" fmla="*/ 396 w 427"/>
                        <a:gd name="T21" fmla="*/ 791 h 849"/>
                        <a:gd name="T22" fmla="*/ 396 w 427"/>
                        <a:gd name="T23" fmla="*/ 818 h 849"/>
                        <a:gd name="T24" fmla="*/ 396 w 427"/>
                        <a:gd name="T25" fmla="*/ 767 h 849"/>
                        <a:gd name="T26" fmla="*/ 31 w 427"/>
                        <a:gd name="T27" fmla="*/ 767 h 849"/>
                        <a:gd name="T28" fmla="*/ 31 w 427"/>
                        <a:gd name="T29" fmla="*/ 739 h 849"/>
                        <a:gd name="T30" fmla="*/ 396 w 427"/>
                        <a:gd name="T31" fmla="*/ 739 h 849"/>
                        <a:gd name="T32" fmla="*/ 396 w 427"/>
                        <a:gd name="T33" fmla="*/ 767 h 849"/>
                        <a:gd name="T34" fmla="*/ 396 w 427"/>
                        <a:gd name="T35" fmla="*/ 675 h 849"/>
                        <a:gd name="T36" fmla="*/ 359 w 427"/>
                        <a:gd name="T37" fmla="*/ 675 h 849"/>
                        <a:gd name="T38" fmla="*/ 259 w 427"/>
                        <a:gd name="T39" fmla="*/ 675 h 849"/>
                        <a:gd name="T40" fmla="*/ 142 w 427"/>
                        <a:gd name="T41" fmla="*/ 675 h 849"/>
                        <a:gd name="T42" fmla="*/ 51 w 427"/>
                        <a:gd name="T43" fmla="*/ 675 h 849"/>
                        <a:gd name="T44" fmla="*/ 31 w 427"/>
                        <a:gd name="T45" fmla="*/ 675 h 849"/>
                        <a:gd name="T46" fmla="*/ 31 w 427"/>
                        <a:gd name="T47" fmla="*/ 143 h 849"/>
                        <a:gd name="T48" fmla="*/ 396 w 427"/>
                        <a:gd name="T49" fmla="*/ 143 h 849"/>
                        <a:gd name="T50" fmla="*/ 396 w 427"/>
                        <a:gd name="T51" fmla="*/ 675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7" h="849">
                          <a:moveTo>
                            <a:pt x="352" y="0"/>
                          </a:moveTo>
                          <a:cubicBezTo>
                            <a:pt x="76" y="0"/>
                            <a:pt x="76" y="0"/>
                            <a:pt x="76" y="0"/>
                          </a:cubicBezTo>
                          <a:cubicBezTo>
                            <a:pt x="0" y="112"/>
                            <a:pt x="0" y="112"/>
                            <a:pt x="0" y="112"/>
                          </a:cubicBezTo>
                          <a:cubicBezTo>
                            <a:pt x="0" y="849"/>
                            <a:pt x="0" y="849"/>
                            <a:pt x="0" y="849"/>
                          </a:cubicBezTo>
                          <a:cubicBezTo>
                            <a:pt x="427" y="849"/>
                            <a:pt x="427" y="849"/>
                            <a:pt x="427" y="849"/>
                          </a:cubicBezTo>
                          <a:cubicBezTo>
                            <a:pt x="427" y="112"/>
                            <a:pt x="427" y="112"/>
                            <a:pt x="427" y="112"/>
                          </a:cubicBezTo>
                          <a:lnTo>
                            <a:pt x="352" y="0"/>
                          </a:lnTo>
                          <a:close/>
                          <a:moveTo>
                            <a:pt x="396" y="818"/>
                          </a:moveTo>
                          <a:cubicBezTo>
                            <a:pt x="31" y="818"/>
                            <a:pt x="31" y="818"/>
                            <a:pt x="31" y="818"/>
                          </a:cubicBezTo>
                          <a:cubicBezTo>
                            <a:pt x="31" y="791"/>
                            <a:pt x="31" y="791"/>
                            <a:pt x="31" y="791"/>
                          </a:cubicBezTo>
                          <a:cubicBezTo>
                            <a:pt x="44" y="791"/>
                            <a:pt x="390" y="791"/>
                            <a:pt x="396" y="791"/>
                          </a:cubicBezTo>
                          <a:lnTo>
                            <a:pt x="396" y="818"/>
                          </a:lnTo>
                          <a:close/>
                          <a:moveTo>
                            <a:pt x="396" y="767"/>
                          </a:moveTo>
                          <a:cubicBezTo>
                            <a:pt x="384" y="767"/>
                            <a:pt x="38" y="767"/>
                            <a:pt x="31" y="767"/>
                          </a:cubicBezTo>
                          <a:cubicBezTo>
                            <a:pt x="31" y="739"/>
                            <a:pt x="31" y="739"/>
                            <a:pt x="31" y="739"/>
                          </a:cubicBezTo>
                          <a:cubicBezTo>
                            <a:pt x="44" y="739"/>
                            <a:pt x="390" y="739"/>
                            <a:pt x="396" y="739"/>
                          </a:cubicBezTo>
                          <a:lnTo>
                            <a:pt x="396" y="767"/>
                          </a:lnTo>
                          <a:close/>
                          <a:moveTo>
                            <a:pt x="396" y="675"/>
                          </a:moveTo>
                          <a:cubicBezTo>
                            <a:pt x="384" y="675"/>
                            <a:pt x="372" y="675"/>
                            <a:pt x="359" y="675"/>
                          </a:cubicBezTo>
                          <a:cubicBezTo>
                            <a:pt x="326" y="675"/>
                            <a:pt x="292" y="675"/>
                            <a:pt x="259" y="675"/>
                          </a:cubicBezTo>
                          <a:cubicBezTo>
                            <a:pt x="220" y="675"/>
                            <a:pt x="181" y="675"/>
                            <a:pt x="142" y="675"/>
                          </a:cubicBezTo>
                          <a:cubicBezTo>
                            <a:pt x="112" y="675"/>
                            <a:pt x="81" y="675"/>
                            <a:pt x="51" y="675"/>
                          </a:cubicBezTo>
                          <a:cubicBezTo>
                            <a:pt x="45" y="675"/>
                            <a:pt x="38" y="675"/>
                            <a:pt x="31" y="675"/>
                          </a:cubicBezTo>
                          <a:cubicBezTo>
                            <a:pt x="31" y="143"/>
                            <a:pt x="31" y="143"/>
                            <a:pt x="31" y="143"/>
                          </a:cubicBezTo>
                          <a:cubicBezTo>
                            <a:pt x="396" y="143"/>
                            <a:pt x="396" y="143"/>
                            <a:pt x="396" y="143"/>
                          </a:cubicBezTo>
                          <a:lnTo>
                            <a:pt x="396" y="675"/>
                          </a:lnTo>
                          <a:close/>
                        </a:path>
                      </a:pathLst>
                    </a:custGeom>
                    <a:solidFill>
                      <a:srgbClr val="505050"/>
                    </a:solidFill>
                    <a:ln w="6350" cap="sq" cmpd="sng">
                      <a:noFill/>
                      <a:prstDash val="sysDot"/>
                      <a:bevel/>
                    </a:ln>
                  </p:spPr>
                  <p:txBody>
                    <a:bodyPr vert="horz" wrap="square" lIns="77717" tIns="38858" rIns="77717" bIns="38858" numCol="1" anchor="t" anchorCtr="0" compatLnSpc="1">
                      <a:prstTxWarp prst="textNoShape">
                        <a:avLst/>
                      </a:prstTxWarp>
                    </a:bodyPr>
                    <a:lstStyle/>
                    <a:p>
                      <a:pPr algn="ctr" defTabSz="792450">
                        <a:defRPr/>
                      </a:pPr>
                      <a:endParaRPr lang="en-US" sz="1530" kern="0" dirty="0">
                        <a:solidFill>
                          <a:srgbClr val="262626"/>
                        </a:solidFill>
                      </a:endParaRPr>
                    </a:p>
                  </p:txBody>
                </p:sp>
                <p:sp>
                  <p:nvSpPr>
                    <p:cNvPr id="22" name="Rectangle 84"/>
                    <p:cNvSpPr/>
                    <p:nvPr/>
                  </p:nvSpPr>
                  <p:spPr>
                    <a:xfrm>
                      <a:off x="256427" y="2944810"/>
                      <a:ext cx="786383" cy="109728"/>
                    </a:xfrm>
                    <a:prstGeom prst="rect">
                      <a:avLst/>
                    </a:prstGeom>
                    <a:solidFill>
                      <a:srgbClr val="FFFFFF"/>
                    </a:solidFill>
                    <a:ln w="10795" cap="flat" cmpd="sng" algn="ctr">
                      <a:noFill/>
                      <a:prstDash val="solid"/>
                    </a:ln>
                    <a:effectLst/>
                  </p:spPr>
                  <p:txBody>
                    <a:bodyPr rtlCol="0" anchor="ctr"/>
                    <a:lstStyle/>
                    <a:p>
                      <a:pPr algn="ctr" defTabSz="792450">
                        <a:defRPr/>
                      </a:pPr>
                      <a:endParaRPr lang="en-US" sz="1530" kern="0" dirty="0">
                        <a:solidFill>
                          <a:srgbClr val="FFFFFF"/>
                        </a:solidFill>
                      </a:endParaRPr>
                    </a:p>
                  </p:txBody>
                </p:sp>
                <p:sp>
                  <p:nvSpPr>
                    <p:cNvPr id="23" name="Rectangle 85"/>
                    <p:cNvSpPr/>
                    <p:nvPr/>
                  </p:nvSpPr>
                  <p:spPr>
                    <a:xfrm>
                      <a:off x="256427" y="2813745"/>
                      <a:ext cx="786383" cy="109728"/>
                    </a:xfrm>
                    <a:prstGeom prst="rect">
                      <a:avLst/>
                    </a:prstGeom>
                    <a:solidFill>
                      <a:srgbClr val="FFFFFF"/>
                    </a:solidFill>
                    <a:ln w="10795" cap="flat" cmpd="sng" algn="ctr">
                      <a:noFill/>
                      <a:prstDash val="solid"/>
                    </a:ln>
                    <a:effectLst/>
                  </p:spPr>
                  <p:txBody>
                    <a:bodyPr rtlCol="0" anchor="ctr"/>
                    <a:lstStyle/>
                    <a:p>
                      <a:pPr algn="ctr" defTabSz="792450">
                        <a:defRPr/>
                      </a:pPr>
                      <a:endParaRPr lang="en-US" sz="1530" kern="0" dirty="0">
                        <a:solidFill>
                          <a:srgbClr val="FFFFFF"/>
                        </a:solidFill>
                      </a:endParaRPr>
                    </a:p>
                  </p:txBody>
                </p:sp>
                <p:sp>
                  <p:nvSpPr>
                    <p:cNvPr id="24" name="Rectangle 86"/>
                    <p:cNvSpPr/>
                    <p:nvPr/>
                  </p:nvSpPr>
                  <p:spPr>
                    <a:xfrm>
                      <a:off x="256427" y="2683731"/>
                      <a:ext cx="786384" cy="109728"/>
                    </a:xfrm>
                    <a:prstGeom prst="rect">
                      <a:avLst/>
                    </a:prstGeom>
                    <a:solidFill>
                      <a:srgbClr val="FFFFFF"/>
                    </a:solidFill>
                    <a:ln w="10795" cap="flat" cmpd="sng" algn="ctr">
                      <a:noFill/>
                      <a:prstDash val="solid"/>
                    </a:ln>
                    <a:effectLst/>
                  </p:spPr>
                  <p:txBody>
                    <a:bodyPr rtlCol="0" anchor="ctr"/>
                    <a:lstStyle/>
                    <a:p>
                      <a:pPr algn="ctr" defTabSz="792450">
                        <a:defRPr/>
                      </a:pPr>
                      <a:endParaRPr lang="en-US" sz="1530" kern="0" dirty="0">
                        <a:solidFill>
                          <a:srgbClr val="FFFFFF"/>
                        </a:solidFill>
                      </a:endParaRPr>
                    </a:p>
                  </p:txBody>
                </p:sp>
                <p:sp>
                  <p:nvSpPr>
                    <p:cNvPr id="25" name="Rectangle 87"/>
                    <p:cNvSpPr/>
                    <p:nvPr/>
                  </p:nvSpPr>
                  <p:spPr>
                    <a:xfrm>
                      <a:off x="256427" y="2552667"/>
                      <a:ext cx="786384" cy="109728"/>
                    </a:xfrm>
                    <a:prstGeom prst="rect">
                      <a:avLst/>
                    </a:prstGeom>
                    <a:solidFill>
                      <a:srgbClr val="FFFFFF"/>
                    </a:solidFill>
                    <a:ln w="10795" cap="flat" cmpd="sng" algn="ctr">
                      <a:noFill/>
                      <a:prstDash val="solid"/>
                    </a:ln>
                    <a:effectLst/>
                  </p:spPr>
                  <p:txBody>
                    <a:bodyPr rtlCol="0" anchor="ctr"/>
                    <a:lstStyle/>
                    <a:p>
                      <a:pPr algn="ctr" defTabSz="792450">
                        <a:defRPr/>
                      </a:pPr>
                      <a:endParaRPr lang="en-US" sz="1530" kern="0" dirty="0">
                        <a:solidFill>
                          <a:srgbClr val="FFFFFF"/>
                        </a:solidFill>
                      </a:endParaRPr>
                    </a:p>
                  </p:txBody>
                </p:sp>
                <p:sp>
                  <p:nvSpPr>
                    <p:cNvPr id="26" name="Rectangle 88"/>
                    <p:cNvSpPr/>
                    <p:nvPr/>
                  </p:nvSpPr>
                  <p:spPr>
                    <a:xfrm>
                      <a:off x="256527" y="2419350"/>
                      <a:ext cx="786384" cy="109728"/>
                    </a:xfrm>
                    <a:prstGeom prst="rect">
                      <a:avLst/>
                    </a:prstGeom>
                    <a:solidFill>
                      <a:srgbClr val="FFFFFF"/>
                    </a:solidFill>
                    <a:ln w="10795" cap="flat" cmpd="sng" algn="ctr">
                      <a:noFill/>
                      <a:prstDash val="solid"/>
                    </a:ln>
                    <a:effectLst/>
                  </p:spPr>
                  <p:txBody>
                    <a:bodyPr rtlCol="0" anchor="ctr"/>
                    <a:lstStyle/>
                    <a:p>
                      <a:pPr algn="ctr" defTabSz="792450">
                        <a:defRPr/>
                      </a:pPr>
                      <a:endParaRPr lang="en-US" sz="1530" kern="0" dirty="0">
                        <a:solidFill>
                          <a:srgbClr val="FFFFFF"/>
                        </a:solidFill>
                      </a:endParaRPr>
                    </a:p>
                  </p:txBody>
                </p:sp>
              </p:grpSp>
            </p:grpSp>
          </p:grpSp>
          <p:sp>
            <p:nvSpPr>
              <p:cNvPr id="7" name="Freeform 9"/>
              <p:cNvSpPr>
                <a:spLocks noEditPoints="1"/>
              </p:cNvSpPr>
              <p:nvPr/>
            </p:nvSpPr>
            <p:spPr bwMode="auto">
              <a:xfrm>
                <a:off x="595217" y="3947870"/>
                <a:ext cx="725730" cy="815176"/>
              </a:xfrm>
              <a:custGeom>
                <a:avLst/>
                <a:gdLst>
                  <a:gd name="T0" fmla="*/ 352 w 427"/>
                  <a:gd name="T1" fmla="*/ 0 h 849"/>
                  <a:gd name="T2" fmla="*/ 76 w 427"/>
                  <a:gd name="T3" fmla="*/ 0 h 849"/>
                  <a:gd name="T4" fmla="*/ 0 w 427"/>
                  <a:gd name="T5" fmla="*/ 112 h 849"/>
                  <a:gd name="T6" fmla="*/ 0 w 427"/>
                  <a:gd name="T7" fmla="*/ 849 h 849"/>
                  <a:gd name="T8" fmla="*/ 427 w 427"/>
                  <a:gd name="T9" fmla="*/ 849 h 849"/>
                  <a:gd name="T10" fmla="*/ 427 w 427"/>
                  <a:gd name="T11" fmla="*/ 112 h 849"/>
                  <a:gd name="T12" fmla="*/ 352 w 427"/>
                  <a:gd name="T13" fmla="*/ 0 h 849"/>
                  <a:gd name="T14" fmla="*/ 396 w 427"/>
                  <a:gd name="T15" fmla="*/ 818 h 849"/>
                  <a:gd name="T16" fmla="*/ 31 w 427"/>
                  <a:gd name="T17" fmla="*/ 818 h 849"/>
                  <a:gd name="T18" fmla="*/ 31 w 427"/>
                  <a:gd name="T19" fmla="*/ 791 h 849"/>
                  <a:gd name="T20" fmla="*/ 396 w 427"/>
                  <a:gd name="T21" fmla="*/ 791 h 849"/>
                  <a:gd name="T22" fmla="*/ 396 w 427"/>
                  <a:gd name="T23" fmla="*/ 818 h 849"/>
                  <a:gd name="T24" fmla="*/ 396 w 427"/>
                  <a:gd name="T25" fmla="*/ 767 h 849"/>
                  <a:gd name="T26" fmla="*/ 31 w 427"/>
                  <a:gd name="T27" fmla="*/ 767 h 849"/>
                  <a:gd name="T28" fmla="*/ 31 w 427"/>
                  <a:gd name="T29" fmla="*/ 739 h 849"/>
                  <a:gd name="T30" fmla="*/ 396 w 427"/>
                  <a:gd name="T31" fmla="*/ 739 h 849"/>
                  <a:gd name="T32" fmla="*/ 396 w 427"/>
                  <a:gd name="T33" fmla="*/ 767 h 849"/>
                  <a:gd name="T34" fmla="*/ 396 w 427"/>
                  <a:gd name="T35" fmla="*/ 675 h 849"/>
                  <a:gd name="T36" fmla="*/ 359 w 427"/>
                  <a:gd name="T37" fmla="*/ 675 h 849"/>
                  <a:gd name="T38" fmla="*/ 259 w 427"/>
                  <a:gd name="T39" fmla="*/ 675 h 849"/>
                  <a:gd name="T40" fmla="*/ 142 w 427"/>
                  <a:gd name="T41" fmla="*/ 675 h 849"/>
                  <a:gd name="T42" fmla="*/ 51 w 427"/>
                  <a:gd name="T43" fmla="*/ 675 h 849"/>
                  <a:gd name="T44" fmla="*/ 31 w 427"/>
                  <a:gd name="T45" fmla="*/ 675 h 849"/>
                  <a:gd name="T46" fmla="*/ 31 w 427"/>
                  <a:gd name="T47" fmla="*/ 143 h 849"/>
                  <a:gd name="T48" fmla="*/ 396 w 427"/>
                  <a:gd name="T49" fmla="*/ 143 h 849"/>
                  <a:gd name="T50" fmla="*/ 396 w 427"/>
                  <a:gd name="T51" fmla="*/ 675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7" h="849">
                    <a:moveTo>
                      <a:pt x="352" y="0"/>
                    </a:moveTo>
                    <a:cubicBezTo>
                      <a:pt x="76" y="0"/>
                      <a:pt x="76" y="0"/>
                      <a:pt x="76" y="0"/>
                    </a:cubicBezTo>
                    <a:cubicBezTo>
                      <a:pt x="0" y="112"/>
                      <a:pt x="0" y="112"/>
                      <a:pt x="0" y="112"/>
                    </a:cubicBezTo>
                    <a:cubicBezTo>
                      <a:pt x="0" y="849"/>
                      <a:pt x="0" y="849"/>
                      <a:pt x="0" y="849"/>
                    </a:cubicBezTo>
                    <a:cubicBezTo>
                      <a:pt x="427" y="849"/>
                      <a:pt x="427" y="849"/>
                      <a:pt x="427" y="849"/>
                    </a:cubicBezTo>
                    <a:cubicBezTo>
                      <a:pt x="427" y="112"/>
                      <a:pt x="427" y="112"/>
                      <a:pt x="427" y="112"/>
                    </a:cubicBezTo>
                    <a:lnTo>
                      <a:pt x="352" y="0"/>
                    </a:lnTo>
                    <a:close/>
                    <a:moveTo>
                      <a:pt x="396" y="818"/>
                    </a:moveTo>
                    <a:cubicBezTo>
                      <a:pt x="31" y="818"/>
                      <a:pt x="31" y="818"/>
                      <a:pt x="31" y="818"/>
                    </a:cubicBezTo>
                    <a:cubicBezTo>
                      <a:pt x="31" y="791"/>
                      <a:pt x="31" y="791"/>
                      <a:pt x="31" y="791"/>
                    </a:cubicBezTo>
                    <a:cubicBezTo>
                      <a:pt x="44" y="791"/>
                      <a:pt x="390" y="791"/>
                      <a:pt x="396" y="791"/>
                    </a:cubicBezTo>
                    <a:lnTo>
                      <a:pt x="396" y="818"/>
                    </a:lnTo>
                    <a:close/>
                    <a:moveTo>
                      <a:pt x="396" y="767"/>
                    </a:moveTo>
                    <a:cubicBezTo>
                      <a:pt x="384" y="767"/>
                      <a:pt x="38" y="767"/>
                      <a:pt x="31" y="767"/>
                    </a:cubicBezTo>
                    <a:cubicBezTo>
                      <a:pt x="31" y="739"/>
                      <a:pt x="31" y="739"/>
                      <a:pt x="31" y="739"/>
                    </a:cubicBezTo>
                    <a:cubicBezTo>
                      <a:pt x="44" y="739"/>
                      <a:pt x="390" y="739"/>
                      <a:pt x="396" y="739"/>
                    </a:cubicBezTo>
                    <a:lnTo>
                      <a:pt x="396" y="767"/>
                    </a:lnTo>
                    <a:close/>
                    <a:moveTo>
                      <a:pt x="396" y="675"/>
                    </a:moveTo>
                    <a:cubicBezTo>
                      <a:pt x="384" y="675"/>
                      <a:pt x="372" y="675"/>
                      <a:pt x="359" y="675"/>
                    </a:cubicBezTo>
                    <a:cubicBezTo>
                      <a:pt x="326" y="675"/>
                      <a:pt x="292" y="675"/>
                      <a:pt x="259" y="675"/>
                    </a:cubicBezTo>
                    <a:cubicBezTo>
                      <a:pt x="220" y="675"/>
                      <a:pt x="181" y="675"/>
                      <a:pt x="142" y="675"/>
                    </a:cubicBezTo>
                    <a:cubicBezTo>
                      <a:pt x="112" y="675"/>
                      <a:pt x="81" y="675"/>
                      <a:pt x="51" y="675"/>
                    </a:cubicBezTo>
                    <a:cubicBezTo>
                      <a:pt x="45" y="675"/>
                      <a:pt x="38" y="675"/>
                      <a:pt x="31" y="675"/>
                    </a:cubicBezTo>
                    <a:cubicBezTo>
                      <a:pt x="31" y="143"/>
                      <a:pt x="31" y="143"/>
                      <a:pt x="31" y="143"/>
                    </a:cubicBezTo>
                    <a:cubicBezTo>
                      <a:pt x="396" y="143"/>
                      <a:pt x="396" y="143"/>
                      <a:pt x="396" y="143"/>
                    </a:cubicBezTo>
                    <a:lnTo>
                      <a:pt x="396" y="675"/>
                    </a:lnTo>
                    <a:close/>
                  </a:path>
                </a:pathLst>
              </a:custGeom>
              <a:solidFill>
                <a:srgbClr val="FFFFFF"/>
              </a:solidFill>
              <a:ln w="6350" cap="sq" cmpd="sng">
                <a:noFill/>
                <a:prstDash val="sysDot"/>
                <a:bevel/>
              </a:ln>
            </p:spPr>
            <p:txBody>
              <a:bodyPr vert="horz" wrap="square" lIns="77717" tIns="38858" rIns="77717" bIns="38858" numCol="1" anchor="t" anchorCtr="0" compatLnSpc="1">
                <a:prstTxWarp prst="textNoShape">
                  <a:avLst/>
                </a:prstTxWarp>
              </a:bodyPr>
              <a:lstStyle/>
              <a:p>
                <a:pPr algn="ctr" defTabSz="792450">
                  <a:defRPr/>
                </a:pPr>
                <a:endParaRPr lang="en-US" sz="1530" kern="0" dirty="0">
                  <a:solidFill>
                    <a:srgbClr val="262626"/>
                  </a:solidFill>
                </a:endParaRPr>
              </a:p>
            </p:txBody>
          </p:sp>
          <p:sp>
            <p:nvSpPr>
              <p:cNvPr id="8" name="Freeform 9"/>
              <p:cNvSpPr>
                <a:spLocks noEditPoints="1"/>
              </p:cNvSpPr>
              <p:nvPr/>
            </p:nvSpPr>
            <p:spPr bwMode="auto">
              <a:xfrm>
                <a:off x="1386733" y="3947870"/>
                <a:ext cx="725730" cy="815176"/>
              </a:xfrm>
              <a:custGeom>
                <a:avLst/>
                <a:gdLst>
                  <a:gd name="T0" fmla="*/ 352 w 427"/>
                  <a:gd name="T1" fmla="*/ 0 h 849"/>
                  <a:gd name="T2" fmla="*/ 76 w 427"/>
                  <a:gd name="T3" fmla="*/ 0 h 849"/>
                  <a:gd name="T4" fmla="*/ 0 w 427"/>
                  <a:gd name="T5" fmla="*/ 112 h 849"/>
                  <a:gd name="T6" fmla="*/ 0 w 427"/>
                  <a:gd name="T7" fmla="*/ 849 h 849"/>
                  <a:gd name="T8" fmla="*/ 427 w 427"/>
                  <a:gd name="T9" fmla="*/ 849 h 849"/>
                  <a:gd name="T10" fmla="*/ 427 w 427"/>
                  <a:gd name="T11" fmla="*/ 112 h 849"/>
                  <a:gd name="T12" fmla="*/ 352 w 427"/>
                  <a:gd name="T13" fmla="*/ 0 h 849"/>
                  <a:gd name="T14" fmla="*/ 396 w 427"/>
                  <a:gd name="T15" fmla="*/ 818 h 849"/>
                  <a:gd name="T16" fmla="*/ 31 w 427"/>
                  <a:gd name="T17" fmla="*/ 818 h 849"/>
                  <a:gd name="T18" fmla="*/ 31 w 427"/>
                  <a:gd name="T19" fmla="*/ 791 h 849"/>
                  <a:gd name="T20" fmla="*/ 396 w 427"/>
                  <a:gd name="T21" fmla="*/ 791 h 849"/>
                  <a:gd name="T22" fmla="*/ 396 w 427"/>
                  <a:gd name="T23" fmla="*/ 818 h 849"/>
                  <a:gd name="T24" fmla="*/ 396 w 427"/>
                  <a:gd name="T25" fmla="*/ 767 h 849"/>
                  <a:gd name="T26" fmla="*/ 31 w 427"/>
                  <a:gd name="T27" fmla="*/ 767 h 849"/>
                  <a:gd name="T28" fmla="*/ 31 w 427"/>
                  <a:gd name="T29" fmla="*/ 739 h 849"/>
                  <a:gd name="T30" fmla="*/ 396 w 427"/>
                  <a:gd name="T31" fmla="*/ 739 h 849"/>
                  <a:gd name="T32" fmla="*/ 396 w 427"/>
                  <a:gd name="T33" fmla="*/ 767 h 849"/>
                  <a:gd name="T34" fmla="*/ 396 w 427"/>
                  <a:gd name="T35" fmla="*/ 675 h 849"/>
                  <a:gd name="T36" fmla="*/ 359 w 427"/>
                  <a:gd name="T37" fmla="*/ 675 h 849"/>
                  <a:gd name="T38" fmla="*/ 259 w 427"/>
                  <a:gd name="T39" fmla="*/ 675 h 849"/>
                  <a:gd name="T40" fmla="*/ 142 w 427"/>
                  <a:gd name="T41" fmla="*/ 675 h 849"/>
                  <a:gd name="T42" fmla="*/ 51 w 427"/>
                  <a:gd name="T43" fmla="*/ 675 h 849"/>
                  <a:gd name="T44" fmla="*/ 31 w 427"/>
                  <a:gd name="T45" fmla="*/ 675 h 849"/>
                  <a:gd name="T46" fmla="*/ 31 w 427"/>
                  <a:gd name="T47" fmla="*/ 143 h 849"/>
                  <a:gd name="T48" fmla="*/ 396 w 427"/>
                  <a:gd name="T49" fmla="*/ 143 h 849"/>
                  <a:gd name="T50" fmla="*/ 396 w 427"/>
                  <a:gd name="T51" fmla="*/ 675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7" h="849">
                    <a:moveTo>
                      <a:pt x="352" y="0"/>
                    </a:moveTo>
                    <a:cubicBezTo>
                      <a:pt x="76" y="0"/>
                      <a:pt x="76" y="0"/>
                      <a:pt x="76" y="0"/>
                    </a:cubicBezTo>
                    <a:cubicBezTo>
                      <a:pt x="0" y="112"/>
                      <a:pt x="0" y="112"/>
                      <a:pt x="0" y="112"/>
                    </a:cubicBezTo>
                    <a:cubicBezTo>
                      <a:pt x="0" y="849"/>
                      <a:pt x="0" y="849"/>
                      <a:pt x="0" y="849"/>
                    </a:cubicBezTo>
                    <a:cubicBezTo>
                      <a:pt x="427" y="849"/>
                      <a:pt x="427" y="849"/>
                      <a:pt x="427" y="849"/>
                    </a:cubicBezTo>
                    <a:cubicBezTo>
                      <a:pt x="427" y="112"/>
                      <a:pt x="427" y="112"/>
                      <a:pt x="427" y="112"/>
                    </a:cubicBezTo>
                    <a:lnTo>
                      <a:pt x="352" y="0"/>
                    </a:lnTo>
                    <a:close/>
                    <a:moveTo>
                      <a:pt x="396" y="818"/>
                    </a:moveTo>
                    <a:cubicBezTo>
                      <a:pt x="31" y="818"/>
                      <a:pt x="31" y="818"/>
                      <a:pt x="31" y="818"/>
                    </a:cubicBezTo>
                    <a:cubicBezTo>
                      <a:pt x="31" y="791"/>
                      <a:pt x="31" y="791"/>
                      <a:pt x="31" y="791"/>
                    </a:cubicBezTo>
                    <a:cubicBezTo>
                      <a:pt x="44" y="791"/>
                      <a:pt x="390" y="791"/>
                      <a:pt x="396" y="791"/>
                    </a:cubicBezTo>
                    <a:lnTo>
                      <a:pt x="396" y="818"/>
                    </a:lnTo>
                    <a:close/>
                    <a:moveTo>
                      <a:pt x="396" y="767"/>
                    </a:moveTo>
                    <a:cubicBezTo>
                      <a:pt x="384" y="767"/>
                      <a:pt x="38" y="767"/>
                      <a:pt x="31" y="767"/>
                    </a:cubicBezTo>
                    <a:cubicBezTo>
                      <a:pt x="31" y="739"/>
                      <a:pt x="31" y="739"/>
                      <a:pt x="31" y="739"/>
                    </a:cubicBezTo>
                    <a:cubicBezTo>
                      <a:pt x="44" y="739"/>
                      <a:pt x="390" y="739"/>
                      <a:pt x="396" y="739"/>
                    </a:cubicBezTo>
                    <a:lnTo>
                      <a:pt x="396" y="767"/>
                    </a:lnTo>
                    <a:close/>
                    <a:moveTo>
                      <a:pt x="396" y="675"/>
                    </a:moveTo>
                    <a:cubicBezTo>
                      <a:pt x="384" y="675"/>
                      <a:pt x="372" y="675"/>
                      <a:pt x="359" y="675"/>
                    </a:cubicBezTo>
                    <a:cubicBezTo>
                      <a:pt x="326" y="675"/>
                      <a:pt x="292" y="675"/>
                      <a:pt x="259" y="675"/>
                    </a:cubicBezTo>
                    <a:cubicBezTo>
                      <a:pt x="220" y="675"/>
                      <a:pt x="181" y="675"/>
                      <a:pt x="142" y="675"/>
                    </a:cubicBezTo>
                    <a:cubicBezTo>
                      <a:pt x="112" y="675"/>
                      <a:pt x="81" y="675"/>
                      <a:pt x="51" y="675"/>
                    </a:cubicBezTo>
                    <a:cubicBezTo>
                      <a:pt x="45" y="675"/>
                      <a:pt x="38" y="675"/>
                      <a:pt x="31" y="675"/>
                    </a:cubicBezTo>
                    <a:cubicBezTo>
                      <a:pt x="31" y="143"/>
                      <a:pt x="31" y="143"/>
                      <a:pt x="31" y="143"/>
                    </a:cubicBezTo>
                    <a:cubicBezTo>
                      <a:pt x="396" y="143"/>
                      <a:pt x="396" y="143"/>
                      <a:pt x="396" y="143"/>
                    </a:cubicBezTo>
                    <a:lnTo>
                      <a:pt x="396" y="675"/>
                    </a:lnTo>
                    <a:close/>
                  </a:path>
                </a:pathLst>
              </a:custGeom>
              <a:solidFill>
                <a:srgbClr val="FFFFFF"/>
              </a:solidFill>
              <a:ln w="6350" cap="sq" cmpd="sng">
                <a:noFill/>
                <a:prstDash val="sysDot"/>
                <a:bevel/>
              </a:ln>
            </p:spPr>
            <p:txBody>
              <a:bodyPr vert="horz" wrap="square" lIns="77717" tIns="38858" rIns="77717" bIns="38858" numCol="1" anchor="t" anchorCtr="0" compatLnSpc="1">
                <a:prstTxWarp prst="textNoShape">
                  <a:avLst/>
                </a:prstTxWarp>
              </a:bodyPr>
              <a:lstStyle/>
              <a:p>
                <a:pPr algn="ctr" defTabSz="792450">
                  <a:defRPr/>
                </a:pPr>
                <a:endParaRPr lang="en-US" sz="1530" kern="0" dirty="0">
                  <a:solidFill>
                    <a:srgbClr val="262626"/>
                  </a:solidFill>
                </a:endParaRPr>
              </a:p>
            </p:txBody>
          </p:sp>
          <p:sp>
            <p:nvSpPr>
              <p:cNvPr id="9" name="Freeform 9"/>
              <p:cNvSpPr>
                <a:spLocks noEditPoints="1"/>
              </p:cNvSpPr>
              <p:nvPr/>
            </p:nvSpPr>
            <p:spPr bwMode="auto">
              <a:xfrm>
                <a:off x="2191999" y="3946758"/>
                <a:ext cx="725730" cy="815176"/>
              </a:xfrm>
              <a:custGeom>
                <a:avLst/>
                <a:gdLst>
                  <a:gd name="T0" fmla="*/ 352 w 427"/>
                  <a:gd name="T1" fmla="*/ 0 h 849"/>
                  <a:gd name="T2" fmla="*/ 76 w 427"/>
                  <a:gd name="T3" fmla="*/ 0 h 849"/>
                  <a:gd name="T4" fmla="*/ 0 w 427"/>
                  <a:gd name="T5" fmla="*/ 112 h 849"/>
                  <a:gd name="T6" fmla="*/ 0 w 427"/>
                  <a:gd name="T7" fmla="*/ 849 h 849"/>
                  <a:gd name="T8" fmla="*/ 427 w 427"/>
                  <a:gd name="T9" fmla="*/ 849 h 849"/>
                  <a:gd name="T10" fmla="*/ 427 w 427"/>
                  <a:gd name="T11" fmla="*/ 112 h 849"/>
                  <a:gd name="T12" fmla="*/ 352 w 427"/>
                  <a:gd name="T13" fmla="*/ 0 h 849"/>
                  <a:gd name="T14" fmla="*/ 396 w 427"/>
                  <a:gd name="T15" fmla="*/ 818 h 849"/>
                  <a:gd name="T16" fmla="*/ 31 w 427"/>
                  <a:gd name="T17" fmla="*/ 818 h 849"/>
                  <a:gd name="T18" fmla="*/ 31 w 427"/>
                  <a:gd name="T19" fmla="*/ 791 h 849"/>
                  <a:gd name="T20" fmla="*/ 396 w 427"/>
                  <a:gd name="T21" fmla="*/ 791 h 849"/>
                  <a:gd name="T22" fmla="*/ 396 w 427"/>
                  <a:gd name="T23" fmla="*/ 818 h 849"/>
                  <a:gd name="T24" fmla="*/ 396 w 427"/>
                  <a:gd name="T25" fmla="*/ 767 h 849"/>
                  <a:gd name="T26" fmla="*/ 31 w 427"/>
                  <a:gd name="T27" fmla="*/ 767 h 849"/>
                  <a:gd name="T28" fmla="*/ 31 w 427"/>
                  <a:gd name="T29" fmla="*/ 739 h 849"/>
                  <a:gd name="T30" fmla="*/ 396 w 427"/>
                  <a:gd name="T31" fmla="*/ 739 h 849"/>
                  <a:gd name="T32" fmla="*/ 396 w 427"/>
                  <a:gd name="T33" fmla="*/ 767 h 849"/>
                  <a:gd name="T34" fmla="*/ 396 w 427"/>
                  <a:gd name="T35" fmla="*/ 675 h 849"/>
                  <a:gd name="T36" fmla="*/ 359 w 427"/>
                  <a:gd name="T37" fmla="*/ 675 h 849"/>
                  <a:gd name="T38" fmla="*/ 259 w 427"/>
                  <a:gd name="T39" fmla="*/ 675 h 849"/>
                  <a:gd name="T40" fmla="*/ 142 w 427"/>
                  <a:gd name="T41" fmla="*/ 675 h 849"/>
                  <a:gd name="T42" fmla="*/ 51 w 427"/>
                  <a:gd name="T43" fmla="*/ 675 h 849"/>
                  <a:gd name="T44" fmla="*/ 31 w 427"/>
                  <a:gd name="T45" fmla="*/ 675 h 849"/>
                  <a:gd name="T46" fmla="*/ 31 w 427"/>
                  <a:gd name="T47" fmla="*/ 143 h 849"/>
                  <a:gd name="T48" fmla="*/ 396 w 427"/>
                  <a:gd name="T49" fmla="*/ 143 h 849"/>
                  <a:gd name="T50" fmla="*/ 396 w 427"/>
                  <a:gd name="T51" fmla="*/ 675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7" h="849">
                    <a:moveTo>
                      <a:pt x="352" y="0"/>
                    </a:moveTo>
                    <a:cubicBezTo>
                      <a:pt x="76" y="0"/>
                      <a:pt x="76" y="0"/>
                      <a:pt x="76" y="0"/>
                    </a:cubicBezTo>
                    <a:cubicBezTo>
                      <a:pt x="0" y="112"/>
                      <a:pt x="0" y="112"/>
                      <a:pt x="0" y="112"/>
                    </a:cubicBezTo>
                    <a:cubicBezTo>
                      <a:pt x="0" y="849"/>
                      <a:pt x="0" y="849"/>
                      <a:pt x="0" y="849"/>
                    </a:cubicBezTo>
                    <a:cubicBezTo>
                      <a:pt x="427" y="849"/>
                      <a:pt x="427" y="849"/>
                      <a:pt x="427" y="849"/>
                    </a:cubicBezTo>
                    <a:cubicBezTo>
                      <a:pt x="427" y="112"/>
                      <a:pt x="427" y="112"/>
                      <a:pt x="427" y="112"/>
                    </a:cubicBezTo>
                    <a:lnTo>
                      <a:pt x="352" y="0"/>
                    </a:lnTo>
                    <a:close/>
                    <a:moveTo>
                      <a:pt x="396" y="818"/>
                    </a:moveTo>
                    <a:cubicBezTo>
                      <a:pt x="31" y="818"/>
                      <a:pt x="31" y="818"/>
                      <a:pt x="31" y="818"/>
                    </a:cubicBezTo>
                    <a:cubicBezTo>
                      <a:pt x="31" y="791"/>
                      <a:pt x="31" y="791"/>
                      <a:pt x="31" y="791"/>
                    </a:cubicBezTo>
                    <a:cubicBezTo>
                      <a:pt x="44" y="791"/>
                      <a:pt x="390" y="791"/>
                      <a:pt x="396" y="791"/>
                    </a:cubicBezTo>
                    <a:lnTo>
                      <a:pt x="396" y="818"/>
                    </a:lnTo>
                    <a:close/>
                    <a:moveTo>
                      <a:pt x="396" y="767"/>
                    </a:moveTo>
                    <a:cubicBezTo>
                      <a:pt x="384" y="767"/>
                      <a:pt x="38" y="767"/>
                      <a:pt x="31" y="767"/>
                    </a:cubicBezTo>
                    <a:cubicBezTo>
                      <a:pt x="31" y="739"/>
                      <a:pt x="31" y="739"/>
                      <a:pt x="31" y="739"/>
                    </a:cubicBezTo>
                    <a:cubicBezTo>
                      <a:pt x="44" y="739"/>
                      <a:pt x="390" y="739"/>
                      <a:pt x="396" y="739"/>
                    </a:cubicBezTo>
                    <a:lnTo>
                      <a:pt x="396" y="767"/>
                    </a:lnTo>
                    <a:close/>
                    <a:moveTo>
                      <a:pt x="396" y="675"/>
                    </a:moveTo>
                    <a:cubicBezTo>
                      <a:pt x="384" y="675"/>
                      <a:pt x="372" y="675"/>
                      <a:pt x="359" y="675"/>
                    </a:cubicBezTo>
                    <a:cubicBezTo>
                      <a:pt x="326" y="675"/>
                      <a:pt x="292" y="675"/>
                      <a:pt x="259" y="675"/>
                    </a:cubicBezTo>
                    <a:cubicBezTo>
                      <a:pt x="220" y="675"/>
                      <a:pt x="181" y="675"/>
                      <a:pt x="142" y="675"/>
                    </a:cubicBezTo>
                    <a:cubicBezTo>
                      <a:pt x="112" y="675"/>
                      <a:pt x="81" y="675"/>
                      <a:pt x="51" y="675"/>
                    </a:cubicBezTo>
                    <a:cubicBezTo>
                      <a:pt x="45" y="675"/>
                      <a:pt x="38" y="675"/>
                      <a:pt x="31" y="675"/>
                    </a:cubicBezTo>
                    <a:cubicBezTo>
                      <a:pt x="31" y="143"/>
                      <a:pt x="31" y="143"/>
                      <a:pt x="31" y="143"/>
                    </a:cubicBezTo>
                    <a:cubicBezTo>
                      <a:pt x="396" y="143"/>
                      <a:pt x="396" y="143"/>
                      <a:pt x="396" y="143"/>
                    </a:cubicBezTo>
                    <a:lnTo>
                      <a:pt x="396" y="675"/>
                    </a:lnTo>
                    <a:close/>
                  </a:path>
                </a:pathLst>
              </a:custGeom>
              <a:solidFill>
                <a:srgbClr val="FFFFFF"/>
              </a:solidFill>
              <a:ln w="6350" cap="sq" cmpd="sng">
                <a:noFill/>
                <a:prstDash val="sysDot"/>
                <a:bevel/>
              </a:ln>
            </p:spPr>
            <p:txBody>
              <a:bodyPr vert="horz" wrap="square" lIns="77717" tIns="38858" rIns="77717" bIns="38858" numCol="1" anchor="t" anchorCtr="0" compatLnSpc="1">
                <a:prstTxWarp prst="textNoShape">
                  <a:avLst/>
                </a:prstTxWarp>
              </a:bodyPr>
              <a:lstStyle/>
              <a:p>
                <a:pPr algn="ctr" defTabSz="792450">
                  <a:defRPr/>
                </a:pPr>
                <a:endParaRPr lang="en-US" sz="1530" kern="0" dirty="0">
                  <a:solidFill>
                    <a:srgbClr val="262626"/>
                  </a:solidFill>
                </a:endParaRPr>
              </a:p>
            </p:txBody>
          </p:sp>
          <p:sp>
            <p:nvSpPr>
              <p:cNvPr id="10" name="Freeform 9"/>
              <p:cNvSpPr>
                <a:spLocks noEditPoints="1"/>
              </p:cNvSpPr>
              <p:nvPr/>
            </p:nvSpPr>
            <p:spPr bwMode="auto">
              <a:xfrm>
                <a:off x="3061506" y="3966929"/>
                <a:ext cx="725730" cy="815176"/>
              </a:xfrm>
              <a:custGeom>
                <a:avLst/>
                <a:gdLst>
                  <a:gd name="T0" fmla="*/ 352 w 427"/>
                  <a:gd name="T1" fmla="*/ 0 h 849"/>
                  <a:gd name="T2" fmla="*/ 76 w 427"/>
                  <a:gd name="T3" fmla="*/ 0 h 849"/>
                  <a:gd name="T4" fmla="*/ 0 w 427"/>
                  <a:gd name="T5" fmla="*/ 112 h 849"/>
                  <a:gd name="T6" fmla="*/ 0 w 427"/>
                  <a:gd name="T7" fmla="*/ 849 h 849"/>
                  <a:gd name="T8" fmla="*/ 427 w 427"/>
                  <a:gd name="T9" fmla="*/ 849 h 849"/>
                  <a:gd name="T10" fmla="*/ 427 w 427"/>
                  <a:gd name="T11" fmla="*/ 112 h 849"/>
                  <a:gd name="T12" fmla="*/ 352 w 427"/>
                  <a:gd name="T13" fmla="*/ 0 h 849"/>
                  <a:gd name="T14" fmla="*/ 396 w 427"/>
                  <a:gd name="T15" fmla="*/ 818 h 849"/>
                  <a:gd name="T16" fmla="*/ 31 w 427"/>
                  <a:gd name="T17" fmla="*/ 818 h 849"/>
                  <a:gd name="T18" fmla="*/ 31 w 427"/>
                  <a:gd name="T19" fmla="*/ 791 h 849"/>
                  <a:gd name="T20" fmla="*/ 396 w 427"/>
                  <a:gd name="T21" fmla="*/ 791 h 849"/>
                  <a:gd name="T22" fmla="*/ 396 w 427"/>
                  <a:gd name="T23" fmla="*/ 818 h 849"/>
                  <a:gd name="T24" fmla="*/ 396 w 427"/>
                  <a:gd name="T25" fmla="*/ 767 h 849"/>
                  <a:gd name="T26" fmla="*/ 31 w 427"/>
                  <a:gd name="T27" fmla="*/ 767 h 849"/>
                  <a:gd name="T28" fmla="*/ 31 w 427"/>
                  <a:gd name="T29" fmla="*/ 739 h 849"/>
                  <a:gd name="T30" fmla="*/ 396 w 427"/>
                  <a:gd name="T31" fmla="*/ 739 h 849"/>
                  <a:gd name="T32" fmla="*/ 396 w 427"/>
                  <a:gd name="T33" fmla="*/ 767 h 849"/>
                  <a:gd name="T34" fmla="*/ 396 w 427"/>
                  <a:gd name="T35" fmla="*/ 675 h 849"/>
                  <a:gd name="T36" fmla="*/ 359 w 427"/>
                  <a:gd name="T37" fmla="*/ 675 h 849"/>
                  <a:gd name="T38" fmla="*/ 259 w 427"/>
                  <a:gd name="T39" fmla="*/ 675 h 849"/>
                  <a:gd name="T40" fmla="*/ 142 w 427"/>
                  <a:gd name="T41" fmla="*/ 675 h 849"/>
                  <a:gd name="T42" fmla="*/ 51 w 427"/>
                  <a:gd name="T43" fmla="*/ 675 h 849"/>
                  <a:gd name="T44" fmla="*/ 31 w 427"/>
                  <a:gd name="T45" fmla="*/ 675 h 849"/>
                  <a:gd name="T46" fmla="*/ 31 w 427"/>
                  <a:gd name="T47" fmla="*/ 143 h 849"/>
                  <a:gd name="T48" fmla="*/ 396 w 427"/>
                  <a:gd name="T49" fmla="*/ 143 h 849"/>
                  <a:gd name="T50" fmla="*/ 396 w 427"/>
                  <a:gd name="T51" fmla="*/ 675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7" h="849">
                    <a:moveTo>
                      <a:pt x="352" y="0"/>
                    </a:moveTo>
                    <a:cubicBezTo>
                      <a:pt x="76" y="0"/>
                      <a:pt x="76" y="0"/>
                      <a:pt x="76" y="0"/>
                    </a:cubicBezTo>
                    <a:cubicBezTo>
                      <a:pt x="0" y="112"/>
                      <a:pt x="0" y="112"/>
                      <a:pt x="0" y="112"/>
                    </a:cubicBezTo>
                    <a:cubicBezTo>
                      <a:pt x="0" y="849"/>
                      <a:pt x="0" y="849"/>
                      <a:pt x="0" y="849"/>
                    </a:cubicBezTo>
                    <a:cubicBezTo>
                      <a:pt x="427" y="849"/>
                      <a:pt x="427" y="849"/>
                      <a:pt x="427" y="849"/>
                    </a:cubicBezTo>
                    <a:cubicBezTo>
                      <a:pt x="427" y="112"/>
                      <a:pt x="427" y="112"/>
                      <a:pt x="427" y="112"/>
                    </a:cubicBezTo>
                    <a:lnTo>
                      <a:pt x="352" y="0"/>
                    </a:lnTo>
                    <a:close/>
                    <a:moveTo>
                      <a:pt x="396" y="818"/>
                    </a:moveTo>
                    <a:cubicBezTo>
                      <a:pt x="31" y="818"/>
                      <a:pt x="31" y="818"/>
                      <a:pt x="31" y="818"/>
                    </a:cubicBezTo>
                    <a:cubicBezTo>
                      <a:pt x="31" y="791"/>
                      <a:pt x="31" y="791"/>
                      <a:pt x="31" y="791"/>
                    </a:cubicBezTo>
                    <a:cubicBezTo>
                      <a:pt x="44" y="791"/>
                      <a:pt x="390" y="791"/>
                      <a:pt x="396" y="791"/>
                    </a:cubicBezTo>
                    <a:lnTo>
                      <a:pt x="396" y="818"/>
                    </a:lnTo>
                    <a:close/>
                    <a:moveTo>
                      <a:pt x="396" y="767"/>
                    </a:moveTo>
                    <a:cubicBezTo>
                      <a:pt x="384" y="767"/>
                      <a:pt x="38" y="767"/>
                      <a:pt x="31" y="767"/>
                    </a:cubicBezTo>
                    <a:cubicBezTo>
                      <a:pt x="31" y="739"/>
                      <a:pt x="31" y="739"/>
                      <a:pt x="31" y="739"/>
                    </a:cubicBezTo>
                    <a:cubicBezTo>
                      <a:pt x="44" y="739"/>
                      <a:pt x="390" y="739"/>
                      <a:pt x="396" y="739"/>
                    </a:cubicBezTo>
                    <a:lnTo>
                      <a:pt x="396" y="767"/>
                    </a:lnTo>
                    <a:close/>
                    <a:moveTo>
                      <a:pt x="396" y="675"/>
                    </a:moveTo>
                    <a:cubicBezTo>
                      <a:pt x="384" y="675"/>
                      <a:pt x="372" y="675"/>
                      <a:pt x="359" y="675"/>
                    </a:cubicBezTo>
                    <a:cubicBezTo>
                      <a:pt x="326" y="675"/>
                      <a:pt x="292" y="675"/>
                      <a:pt x="259" y="675"/>
                    </a:cubicBezTo>
                    <a:cubicBezTo>
                      <a:pt x="220" y="675"/>
                      <a:pt x="181" y="675"/>
                      <a:pt x="142" y="675"/>
                    </a:cubicBezTo>
                    <a:cubicBezTo>
                      <a:pt x="112" y="675"/>
                      <a:pt x="81" y="675"/>
                      <a:pt x="51" y="675"/>
                    </a:cubicBezTo>
                    <a:cubicBezTo>
                      <a:pt x="45" y="675"/>
                      <a:pt x="38" y="675"/>
                      <a:pt x="31" y="675"/>
                    </a:cubicBezTo>
                    <a:cubicBezTo>
                      <a:pt x="31" y="143"/>
                      <a:pt x="31" y="143"/>
                      <a:pt x="31" y="143"/>
                    </a:cubicBezTo>
                    <a:cubicBezTo>
                      <a:pt x="396" y="143"/>
                      <a:pt x="396" y="143"/>
                      <a:pt x="396" y="143"/>
                    </a:cubicBezTo>
                    <a:lnTo>
                      <a:pt x="396" y="675"/>
                    </a:lnTo>
                    <a:close/>
                  </a:path>
                </a:pathLst>
              </a:custGeom>
              <a:solidFill>
                <a:srgbClr val="FFFFFF"/>
              </a:solidFill>
              <a:ln w="6350" cap="sq" cmpd="sng">
                <a:noFill/>
                <a:prstDash val="sysDot"/>
                <a:bevel/>
              </a:ln>
            </p:spPr>
            <p:txBody>
              <a:bodyPr vert="horz" wrap="square" lIns="77717" tIns="38858" rIns="77717" bIns="38858" numCol="1" anchor="t" anchorCtr="0" compatLnSpc="1">
                <a:prstTxWarp prst="textNoShape">
                  <a:avLst/>
                </a:prstTxWarp>
              </a:bodyPr>
              <a:lstStyle/>
              <a:p>
                <a:pPr algn="ctr" defTabSz="792450">
                  <a:defRPr/>
                </a:pPr>
                <a:endParaRPr lang="en-US" sz="1530" kern="0" dirty="0">
                  <a:solidFill>
                    <a:srgbClr val="262626"/>
                  </a:solidFill>
                </a:endParaRPr>
              </a:p>
            </p:txBody>
          </p:sp>
        </p:grpSp>
        <p:sp>
          <p:nvSpPr>
            <p:cNvPr id="112" name="Right Arrow 112"/>
            <p:cNvSpPr/>
            <p:nvPr/>
          </p:nvSpPr>
          <p:spPr bwMode="auto">
            <a:xfrm>
              <a:off x="410054" y="4981028"/>
              <a:ext cx="3491953" cy="486572"/>
            </a:xfrm>
            <a:prstGeom prst="rightArrow">
              <a:avLst>
                <a:gd name="adj1" fmla="val 100000"/>
                <a:gd name="adj2" fmla="val 38739"/>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55434" tIns="124347" rIns="155434" bIns="124347" numCol="1" spcCol="0" rtlCol="0" fromWordArt="0" anchor="ctr" anchorCtr="0" forceAA="0" compatLnSpc="1">
              <a:prstTxWarp prst="textNoShape">
                <a:avLst/>
              </a:prstTxWarp>
              <a:spAutoFit/>
            </a:bodyPr>
            <a:lstStyle/>
            <a:p>
              <a:pPr algn="ctr" defTabSz="776893" fontAlgn="base">
                <a:lnSpc>
                  <a:spcPct val="90000"/>
                </a:lnSpc>
                <a:spcBef>
                  <a:spcPct val="0"/>
                </a:spcBef>
                <a:spcAft>
                  <a:spcPct val="0"/>
                </a:spcAft>
              </a:pPr>
              <a:r>
                <a:rPr lang="en-US" sz="1700" spc="255" dirty="0" smtClean="0">
                  <a:gradFill>
                    <a:gsLst>
                      <a:gs pos="59292">
                        <a:srgbClr val="FFFFFF"/>
                      </a:gs>
                      <a:gs pos="38000">
                        <a:srgbClr val="FFFFFF"/>
                      </a:gs>
                    </a:gsLst>
                    <a:lin ang="5400000" scaled="0"/>
                  </a:gradFill>
                </a:rPr>
                <a:t>Memory</a:t>
              </a:r>
              <a:endParaRPr lang="en-US" sz="1700" spc="255" dirty="0">
                <a:gradFill>
                  <a:gsLst>
                    <a:gs pos="59292">
                      <a:srgbClr val="FFFFFF"/>
                    </a:gs>
                    <a:gs pos="38000">
                      <a:srgbClr val="FFFFFF"/>
                    </a:gs>
                  </a:gsLst>
                  <a:lin ang="5400000" scaled="0"/>
                </a:gradFill>
              </a:endParaRPr>
            </a:p>
          </p:txBody>
        </p:sp>
        <p:sp>
          <p:nvSpPr>
            <p:cNvPr id="113" name="Textfeld 112"/>
            <p:cNvSpPr txBox="1"/>
            <p:nvPr/>
          </p:nvSpPr>
          <p:spPr>
            <a:xfrm>
              <a:off x="450000" y="1260000"/>
              <a:ext cx="1856277" cy="366254"/>
            </a:xfrm>
            <a:prstGeom prst="rect">
              <a:avLst/>
            </a:prstGeom>
            <a:noFill/>
          </p:spPr>
          <p:txBody>
            <a:bodyPr wrap="none" lIns="0" tIns="0" rIns="0" bIns="0" rtlCol="0">
              <a:spAutoFit/>
            </a:bodyPr>
            <a:lstStyle/>
            <a:p>
              <a:r>
                <a:rPr lang="de-DE" sz="2400" dirty="0" err="1" smtClean="0">
                  <a:solidFill>
                    <a:schemeClr val="tx1">
                      <a:lumMod val="50000"/>
                      <a:lumOff val="50000"/>
                    </a:schemeClr>
                  </a:solidFill>
                </a:rPr>
                <a:t>Configuration</a:t>
              </a:r>
              <a:endParaRPr lang="de-DE" sz="2400" dirty="0">
                <a:solidFill>
                  <a:schemeClr val="tx1">
                    <a:lumMod val="50000"/>
                    <a:lumOff val="50000"/>
                  </a:schemeClr>
                </a:solidFill>
              </a:endParaRPr>
            </a:p>
          </p:txBody>
        </p:sp>
        <p:sp>
          <p:nvSpPr>
            <p:cNvPr id="75" name="Right Arrow 112"/>
            <p:cNvSpPr/>
            <p:nvPr/>
          </p:nvSpPr>
          <p:spPr bwMode="auto">
            <a:xfrm>
              <a:off x="399761" y="5599881"/>
              <a:ext cx="3491953" cy="486572"/>
            </a:xfrm>
            <a:prstGeom prst="rightArrow">
              <a:avLst>
                <a:gd name="adj1" fmla="val 100000"/>
                <a:gd name="adj2" fmla="val 38739"/>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55434" tIns="124347" rIns="155434" bIns="124347" numCol="1" spcCol="0" rtlCol="0" fromWordArt="0" anchor="ctr" anchorCtr="0" forceAA="0" compatLnSpc="1">
              <a:prstTxWarp prst="textNoShape">
                <a:avLst/>
              </a:prstTxWarp>
              <a:spAutoFit/>
            </a:bodyPr>
            <a:lstStyle/>
            <a:p>
              <a:pPr algn="ctr" defTabSz="776893" fontAlgn="base">
                <a:lnSpc>
                  <a:spcPct val="90000"/>
                </a:lnSpc>
                <a:spcBef>
                  <a:spcPct val="0"/>
                </a:spcBef>
                <a:spcAft>
                  <a:spcPct val="0"/>
                </a:spcAft>
              </a:pPr>
              <a:r>
                <a:rPr lang="en-US" sz="1700" spc="255" dirty="0" smtClean="0">
                  <a:gradFill>
                    <a:gsLst>
                      <a:gs pos="59292">
                        <a:srgbClr val="FFFFFF"/>
                      </a:gs>
                      <a:gs pos="38000">
                        <a:srgbClr val="FFFFFF"/>
                      </a:gs>
                    </a:gsLst>
                    <a:lin ang="5400000" scaled="0"/>
                  </a:gradFill>
                </a:rPr>
                <a:t>CPU</a:t>
              </a:r>
              <a:endParaRPr lang="en-US" sz="1700" spc="255" dirty="0">
                <a:gradFill>
                  <a:gsLst>
                    <a:gs pos="59292">
                      <a:srgbClr val="FFFFFF"/>
                    </a:gs>
                    <a:gs pos="38000">
                      <a:srgbClr val="FFFFFF"/>
                    </a:gs>
                  </a:gsLst>
                  <a:lin ang="5400000" scaled="0"/>
                </a:gradFill>
              </a:endParaRPr>
            </a:p>
          </p:txBody>
        </p:sp>
        <p:sp>
          <p:nvSpPr>
            <p:cNvPr id="76" name="Right Arrow 112"/>
            <p:cNvSpPr/>
            <p:nvPr/>
          </p:nvSpPr>
          <p:spPr bwMode="auto">
            <a:xfrm>
              <a:off x="374884" y="6196256"/>
              <a:ext cx="3491953" cy="486572"/>
            </a:xfrm>
            <a:prstGeom prst="rightArrow">
              <a:avLst>
                <a:gd name="adj1" fmla="val 100000"/>
                <a:gd name="adj2" fmla="val 38739"/>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55434" tIns="124347" rIns="155434" bIns="124347" numCol="1" spcCol="0" rtlCol="0" fromWordArt="0" anchor="ctr" anchorCtr="0" forceAA="0" compatLnSpc="1">
              <a:prstTxWarp prst="textNoShape">
                <a:avLst/>
              </a:prstTxWarp>
              <a:spAutoFit/>
            </a:bodyPr>
            <a:lstStyle/>
            <a:p>
              <a:pPr algn="ctr" defTabSz="776893" fontAlgn="base">
                <a:lnSpc>
                  <a:spcPct val="90000"/>
                </a:lnSpc>
                <a:spcBef>
                  <a:spcPct val="0"/>
                </a:spcBef>
                <a:spcAft>
                  <a:spcPct val="0"/>
                </a:spcAft>
              </a:pPr>
              <a:r>
                <a:rPr lang="en-US" sz="1700" spc="255" dirty="0" smtClean="0">
                  <a:gradFill>
                    <a:gsLst>
                      <a:gs pos="59292">
                        <a:srgbClr val="FFFFFF"/>
                      </a:gs>
                      <a:gs pos="38000">
                        <a:srgbClr val="FFFFFF"/>
                      </a:gs>
                    </a:gsLst>
                    <a:lin ang="5400000" scaled="0"/>
                  </a:gradFill>
                </a:rPr>
                <a:t>Data and Log Files</a:t>
              </a:r>
              <a:endParaRPr lang="en-US" sz="1700" spc="255" dirty="0">
                <a:gradFill>
                  <a:gsLst>
                    <a:gs pos="59292">
                      <a:srgbClr val="FFFFFF"/>
                    </a:gs>
                    <a:gs pos="38000">
                      <a:srgbClr val="FFFFFF"/>
                    </a:gs>
                  </a:gsLst>
                  <a:lin ang="5400000" scaled="0"/>
                </a:gradFill>
              </a:endParaRPr>
            </a:p>
          </p:txBody>
        </p:sp>
      </p:grpSp>
      <p:grpSp>
        <p:nvGrpSpPr>
          <p:cNvPr id="45" name="Group 44"/>
          <p:cNvGrpSpPr/>
          <p:nvPr/>
        </p:nvGrpSpPr>
        <p:grpSpPr>
          <a:xfrm>
            <a:off x="8010000" y="1260000"/>
            <a:ext cx="3520123" cy="5279292"/>
            <a:chOff x="8010000" y="1260000"/>
            <a:chExt cx="3520123" cy="5279292"/>
          </a:xfrm>
        </p:grpSpPr>
        <p:grpSp>
          <p:nvGrpSpPr>
            <p:cNvPr id="123" name="Gruppieren 122"/>
            <p:cNvGrpSpPr/>
            <p:nvPr/>
          </p:nvGrpSpPr>
          <p:grpSpPr>
            <a:xfrm>
              <a:off x="8017247" y="1792666"/>
              <a:ext cx="3512876" cy="2942204"/>
              <a:chOff x="9471700" y="2762351"/>
              <a:chExt cx="4133171" cy="3461731"/>
            </a:xfrm>
          </p:grpSpPr>
          <p:sp>
            <p:nvSpPr>
              <p:cNvPr id="95" name="Rectangle 28"/>
              <p:cNvSpPr/>
              <p:nvPr/>
            </p:nvSpPr>
            <p:spPr>
              <a:xfrm>
                <a:off x="9471700" y="2762351"/>
                <a:ext cx="4133171" cy="3461731"/>
              </a:xfrm>
              <a:prstGeom prst="rect">
                <a:avLst/>
              </a:prstGeom>
              <a:solidFill>
                <a:srgbClr val="505050"/>
              </a:solidFill>
              <a:ln w="10795" cap="flat" cmpd="sng" algn="ctr">
                <a:noFill/>
                <a:prstDash val="solid"/>
              </a:ln>
              <a:effectLst/>
            </p:spPr>
            <p:txBody>
              <a:bodyPr rtlCol="0" anchor="ctr"/>
              <a:lstStyle/>
              <a:p>
                <a:pPr algn="ctr" defTabSz="792450">
                  <a:defRPr/>
                </a:pPr>
                <a:endParaRPr lang="en-US" sz="1360" kern="0" dirty="0">
                  <a:solidFill>
                    <a:srgbClr val="FFFFFF"/>
                  </a:solidFill>
                </a:endParaRPr>
              </a:p>
            </p:txBody>
          </p:sp>
          <p:grpSp>
            <p:nvGrpSpPr>
              <p:cNvPr id="96" name="Group 55"/>
              <p:cNvGrpSpPr/>
              <p:nvPr/>
            </p:nvGrpSpPr>
            <p:grpSpPr>
              <a:xfrm>
                <a:off x="9560951" y="2850415"/>
                <a:ext cx="3978424" cy="3267002"/>
                <a:chOff x="461060" y="2521502"/>
                <a:chExt cx="4572000" cy="3862519"/>
              </a:xfrm>
            </p:grpSpPr>
            <p:grpSp>
              <p:nvGrpSpPr>
                <p:cNvPr id="97" name="Group 56"/>
                <p:cNvGrpSpPr/>
                <p:nvPr/>
              </p:nvGrpSpPr>
              <p:grpSpPr>
                <a:xfrm>
                  <a:off x="461060" y="3538362"/>
                  <a:ext cx="4572000" cy="1828800"/>
                  <a:chOff x="274479" y="3465085"/>
                  <a:chExt cx="4572000" cy="1828800"/>
                </a:xfrm>
              </p:grpSpPr>
              <p:pic>
                <p:nvPicPr>
                  <p:cNvPr id="108" name="Picture 6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74479" y="3465085"/>
                    <a:ext cx="4572000" cy="1828800"/>
                  </a:xfrm>
                  <a:prstGeom prst="rect">
                    <a:avLst/>
                  </a:prstGeom>
                </p:spPr>
              </p:pic>
              <p:sp>
                <p:nvSpPr>
                  <p:cNvPr id="109" name="Rectangle 68"/>
                  <p:cNvSpPr/>
                  <p:nvPr/>
                </p:nvSpPr>
                <p:spPr>
                  <a:xfrm>
                    <a:off x="281273" y="3465086"/>
                    <a:ext cx="4565206" cy="1828799"/>
                  </a:xfrm>
                  <a:prstGeom prst="rect">
                    <a:avLst/>
                  </a:prstGeom>
                  <a:solidFill>
                    <a:srgbClr val="FFFFFF">
                      <a:lumMod val="10000"/>
                      <a:alpha val="39000"/>
                    </a:srgbClr>
                  </a:solidFill>
                  <a:ln w="9525" cap="flat" cmpd="sng" algn="ctr">
                    <a:noFill/>
                    <a:prstDash val="solid"/>
                    <a:headEnd type="none" w="med" len="med"/>
                    <a:tailEnd type="none" w="med" len="med"/>
                  </a:ln>
                  <a:effectLst/>
                </p:spPr>
                <p:txBody>
                  <a:bodyPr vert="horz" wrap="square" lIns="155434" tIns="155434" rIns="155434" bIns="155434" numCol="1" rtlCol="0" anchor="ctr" anchorCtr="0" compatLnSpc="1">
                    <a:prstTxWarp prst="textNoShape">
                      <a:avLst/>
                    </a:prstTxWarp>
                    <a:noAutofit/>
                  </a:bodyPr>
                  <a:lstStyle/>
                  <a:p>
                    <a:pPr defTabSz="792426" fontAlgn="base">
                      <a:lnSpc>
                        <a:spcPct val="90000"/>
                      </a:lnSpc>
                      <a:spcBef>
                        <a:spcPct val="0"/>
                      </a:spcBef>
                      <a:spcAft>
                        <a:spcPct val="0"/>
                      </a:spcAft>
                      <a:defRPr/>
                    </a:pPr>
                    <a:endParaRPr lang="en-US" sz="3060" kern="0" dirty="0">
                      <a:gradFill>
                        <a:gsLst>
                          <a:gs pos="30088">
                            <a:srgbClr val="FFFFFF"/>
                          </a:gs>
                          <a:gs pos="64000">
                            <a:srgbClr val="FFFFFF"/>
                          </a:gs>
                        </a:gsLst>
                        <a:lin ang="5400000" scaled="1"/>
                      </a:gradFill>
                      <a:ea typeface="Segoe UI" pitchFamily="34" charset="0"/>
                      <a:cs typeface="Segoe UI Light" panose="020B0502040204020203" pitchFamily="34" charset="0"/>
                    </a:endParaRPr>
                  </a:p>
                </p:txBody>
              </p:sp>
            </p:grpSp>
            <p:sp>
              <p:nvSpPr>
                <p:cNvPr id="98" name="Rectangle 57"/>
                <p:cNvSpPr/>
                <p:nvPr/>
              </p:nvSpPr>
              <p:spPr>
                <a:xfrm>
                  <a:off x="598053" y="5561061"/>
                  <a:ext cx="2103120" cy="822960"/>
                </a:xfrm>
                <a:prstGeom prst="rect">
                  <a:avLst/>
                </a:prstGeom>
                <a:solidFill>
                  <a:srgbClr val="00BCF2"/>
                </a:solidFill>
                <a:ln w="9525" cap="flat" cmpd="sng" algn="ctr">
                  <a:noFill/>
                  <a:prstDash val="solid"/>
                  <a:headEnd type="none" w="med" len="med"/>
                  <a:tailEnd type="none" w="med" len="med"/>
                </a:ln>
                <a:effectLst/>
              </p:spPr>
              <p:txBody>
                <a:bodyPr vert="horz" wrap="square" lIns="155434" tIns="124347" rIns="155434" bIns="124347" numCol="1" rtlCol="0" anchor="t" anchorCtr="0" compatLnSpc="1">
                  <a:prstTxWarp prst="textNoShape">
                    <a:avLst/>
                  </a:prstTxWarp>
                </a:bodyPr>
                <a:lstStyle/>
                <a:p>
                  <a:pPr defTabSz="792228" fontAlgn="base">
                    <a:lnSpc>
                      <a:spcPct val="90000"/>
                    </a:lnSpc>
                    <a:spcBef>
                      <a:spcPct val="0"/>
                    </a:spcBef>
                    <a:spcAft>
                      <a:spcPct val="0"/>
                    </a:spcAft>
                    <a:defRPr/>
                  </a:pPr>
                  <a:r>
                    <a:rPr lang="en-US" sz="1600" kern="0" dirty="0" smtClean="0">
                      <a:gradFill>
                        <a:gsLst>
                          <a:gs pos="30088">
                            <a:srgbClr val="FFFFFF"/>
                          </a:gs>
                          <a:gs pos="64000">
                            <a:srgbClr val="FFFFFF"/>
                          </a:gs>
                        </a:gsLst>
                        <a:lin ang="5400000" scaled="1"/>
                      </a:gradFill>
                    </a:rPr>
                    <a:t>Failsafe Operator</a:t>
                  </a:r>
                  <a:endParaRPr lang="en-US" sz="1600" kern="0" dirty="0">
                    <a:gradFill>
                      <a:gsLst>
                        <a:gs pos="30088">
                          <a:srgbClr val="FFFFFF"/>
                        </a:gs>
                        <a:gs pos="64000">
                          <a:srgbClr val="FFFFFF"/>
                        </a:gs>
                      </a:gsLst>
                      <a:lin ang="5400000" scaled="1"/>
                    </a:gradFill>
                  </a:endParaRPr>
                </a:p>
              </p:txBody>
            </p:sp>
            <p:sp>
              <p:nvSpPr>
                <p:cNvPr id="99" name="Rectangle 58"/>
                <p:cNvSpPr/>
                <p:nvPr/>
              </p:nvSpPr>
              <p:spPr>
                <a:xfrm>
                  <a:off x="2792947" y="5561061"/>
                  <a:ext cx="2103120" cy="822960"/>
                </a:xfrm>
                <a:prstGeom prst="rect">
                  <a:avLst/>
                </a:prstGeom>
                <a:solidFill>
                  <a:srgbClr val="E81123"/>
                </a:solidFill>
                <a:ln w="9525" cap="flat" cmpd="sng" algn="ctr">
                  <a:noFill/>
                  <a:prstDash val="solid"/>
                  <a:headEnd type="none" w="med" len="med"/>
                  <a:tailEnd type="none" w="med" len="med"/>
                </a:ln>
                <a:effectLst/>
              </p:spPr>
              <p:txBody>
                <a:bodyPr vert="horz" wrap="square" lIns="155434" tIns="124347" rIns="155434" bIns="124347" numCol="1" rtlCol="0" anchor="t" anchorCtr="0" compatLnSpc="1">
                  <a:prstTxWarp prst="textNoShape">
                    <a:avLst/>
                  </a:prstTxWarp>
                </a:bodyPr>
                <a:lstStyle/>
                <a:p>
                  <a:pPr defTabSz="792228" fontAlgn="base">
                    <a:lnSpc>
                      <a:spcPct val="90000"/>
                    </a:lnSpc>
                    <a:spcBef>
                      <a:spcPct val="0"/>
                    </a:spcBef>
                    <a:spcAft>
                      <a:spcPct val="0"/>
                    </a:spcAft>
                    <a:defRPr/>
                  </a:pPr>
                  <a:r>
                    <a:rPr lang="en-US" sz="1600" kern="0" dirty="0" smtClean="0">
                      <a:gradFill>
                        <a:gsLst>
                          <a:gs pos="30088">
                            <a:srgbClr val="FFFFFF"/>
                          </a:gs>
                          <a:gs pos="64000">
                            <a:srgbClr val="FFFFFF"/>
                          </a:gs>
                        </a:gsLst>
                        <a:lin ang="5400000" scaled="1"/>
                      </a:gradFill>
                    </a:rPr>
                    <a:t>Database Mail</a:t>
                  </a:r>
                  <a:endParaRPr lang="en-US" sz="1600" kern="0" dirty="0">
                    <a:gradFill>
                      <a:gsLst>
                        <a:gs pos="30088">
                          <a:srgbClr val="FFFFFF"/>
                        </a:gs>
                        <a:gs pos="64000">
                          <a:srgbClr val="FFFFFF"/>
                        </a:gs>
                      </a:gsLst>
                      <a:lin ang="5400000" scaled="1"/>
                    </a:gradFill>
                  </a:endParaRPr>
                </a:p>
              </p:txBody>
            </p:sp>
            <p:sp>
              <p:nvSpPr>
                <p:cNvPr id="100" name="Rectangle 59"/>
                <p:cNvSpPr/>
                <p:nvPr/>
              </p:nvSpPr>
              <p:spPr>
                <a:xfrm>
                  <a:off x="598053" y="2521502"/>
                  <a:ext cx="2103120" cy="822960"/>
                </a:xfrm>
                <a:prstGeom prst="rect">
                  <a:avLst/>
                </a:prstGeom>
                <a:solidFill>
                  <a:srgbClr val="FF8C00"/>
                </a:solidFill>
                <a:ln w="9525" cap="flat" cmpd="sng" algn="ctr">
                  <a:noFill/>
                  <a:prstDash val="solid"/>
                  <a:headEnd type="none" w="med" len="med"/>
                  <a:tailEnd type="none" w="med" len="med"/>
                </a:ln>
                <a:effectLst/>
              </p:spPr>
              <p:txBody>
                <a:bodyPr vert="horz" wrap="square" lIns="155434" tIns="124347" rIns="155434" bIns="124347" numCol="1" rtlCol="0" anchor="t" anchorCtr="0" compatLnSpc="1">
                  <a:prstTxWarp prst="textNoShape">
                    <a:avLst/>
                  </a:prstTxWarp>
                </a:bodyPr>
                <a:lstStyle/>
                <a:p>
                  <a:pPr defTabSz="792228" fontAlgn="base">
                    <a:lnSpc>
                      <a:spcPct val="90000"/>
                    </a:lnSpc>
                    <a:spcBef>
                      <a:spcPct val="0"/>
                    </a:spcBef>
                    <a:spcAft>
                      <a:spcPct val="0"/>
                    </a:spcAft>
                    <a:defRPr/>
                  </a:pPr>
                  <a:r>
                    <a:rPr lang="en-US" sz="1600" kern="0" dirty="0" smtClean="0">
                      <a:gradFill>
                        <a:gsLst>
                          <a:gs pos="30088">
                            <a:srgbClr val="FFFFFF"/>
                          </a:gs>
                          <a:gs pos="64000">
                            <a:srgbClr val="FFFFFF"/>
                          </a:gs>
                        </a:gsLst>
                        <a:lin ang="5400000" scaled="1"/>
                      </a:gradFill>
                    </a:rPr>
                    <a:t>Alerts...</a:t>
                  </a:r>
                  <a:endParaRPr lang="en-US" sz="1600" kern="0" dirty="0">
                    <a:gradFill>
                      <a:gsLst>
                        <a:gs pos="30088">
                          <a:srgbClr val="FFFFFF"/>
                        </a:gs>
                        <a:gs pos="64000">
                          <a:srgbClr val="FFFFFF"/>
                        </a:gs>
                      </a:gsLst>
                      <a:lin ang="5400000" scaled="1"/>
                    </a:gradFill>
                  </a:endParaRPr>
                </a:p>
              </p:txBody>
            </p:sp>
            <p:sp>
              <p:nvSpPr>
                <p:cNvPr id="101" name="Up Arrow 60"/>
                <p:cNvSpPr/>
                <p:nvPr/>
              </p:nvSpPr>
              <p:spPr>
                <a:xfrm flipV="1">
                  <a:off x="1416732" y="3344462"/>
                  <a:ext cx="465762" cy="342585"/>
                </a:xfrm>
                <a:prstGeom prst="upArrow">
                  <a:avLst>
                    <a:gd name="adj1" fmla="val 51946"/>
                    <a:gd name="adj2" fmla="val 60724"/>
                  </a:avLst>
                </a:prstGeom>
                <a:solidFill>
                  <a:srgbClr val="FF8A00"/>
                </a:solidFill>
                <a:ln w="9525" cap="flat" cmpd="sng" algn="ctr">
                  <a:noFill/>
                  <a:prstDash val="solid"/>
                  <a:headEnd type="none" w="med" len="med"/>
                  <a:tailEnd type="none" w="med" len="med"/>
                </a:ln>
                <a:effectLst/>
              </p:spPr>
              <p:txBody>
                <a:bodyPr vert="horz" wrap="square" lIns="105670" tIns="105670" rIns="105670" bIns="105670" numCol="1" rtlCol="0" anchor="ctr" anchorCtr="0" compatLnSpc="1">
                  <a:prstTxWarp prst="textNoShape">
                    <a:avLst/>
                  </a:prstTxWarp>
                </a:bodyPr>
                <a:lstStyle/>
                <a:p>
                  <a:pPr algn="ctr" defTabSz="792228" fontAlgn="base">
                    <a:spcBef>
                      <a:spcPct val="0"/>
                    </a:spcBef>
                    <a:spcAft>
                      <a:spcPct val="0"/>
                    </a:spcAft>
                    <a:defRPr/>
                  </a:pPr>
                  <a:endParaRPr lang="en-US" sz="1360" kern="0" dirty="0">
                    <a:gradFill>
                      <a:gsLst>
                        <a:gs pos="0">
                          <a:srgbClr val="FFFFFF"/>
                        </a:gs>
                        <a:gs pos="100000">
                          <a:srgbClr val="FFFFFF"/>
                        </a:gs>
                      </a:gsLst>
                      <a:lin ang="5400000" scaled="0"/>
                    </a:gradFill>
                  </a:endParaRPr>
                </a:p>
              </p:txBody>
            </p:sp>
            <p:sp>
              <p:nvSpPr>
                <p:cNvPr id="102" name="Rectangle 61"/>
                <p:cNvSpPr/>
                <p:nvPr/>
              </p:nvSpPr>
              <p:spPr>
                <a:xfrm>
                  <a:off x="2792947" y="2521502"/>
                  <a:ext cx="2103120" cy="822960"/>
                </a:xfrm>
                <a:prstGeom prst="rect">
                  <a:avLst/>
                </a:prstGeom>
                <a:solidFill>
                  <a:srgbClr val="7FBA00"/>
                </a:solidFill>
                <a:ln w="9525" cap="flat" cmpd="sng" algn="ctr">
                  <a:noFill/>
                  <a:prstDash val="solid"/>
                  <a:headEnd type="none" w="med" len="med"/>
                  <a:tailEnd type="none" w="med" len="med"/>
                </a:ln>
                <a:effectLst/>
              </p:spPr>
              <p:txBody>
                <a:bodyPr vert="horz" wrap="square" lIns="155434" tIns="124347" rIns="155434" bIns="124347" numCol="1" rtlCol="0" anchor="t" anchorCtr="0" compatLnSpc="1">
                  <a:prstTxWarp prst="textNoShape">
                    <a:avLst/>
                  </a:prstTxWarp>
                </a:bodyPr>
                <a:lstStyle/>
                <a:p>
                  <a:pPr defTabSz="792228" fontAlgn="base">
                    <a:lnSpc>
                      <a:spcPct val="90000"/>
                    </a:lnSpc>
                    <a:spcBef>
                      <a:spcPct val="0"/>
                    </a:spcBef>
                    <a:spcAft>
                      <a:spcPct val="0"/>
                    </a:spcAft>
                    <a:defRPr/>
                  </a:pPr>
                  <a:r>
                    <a:rPr lang="en-US" sz="1600" kern="0" dirty="0" smtClean="0">
                      <a:gradFill>
                        <a:gsLst>
                          <a:gs pos="30088">
                            <a:srgbClr val="FFFFFF"/>
                          </a:gs>
                          <a:gs pos="64000">
                            <a:srgbClr val="FFFFFF"/>
                          </a:gs>
                        </a:gsLst>
                        <a:lin ang="5400000" scaled="1"/>
                      </a:gradFill>
                    </a:rPr>
                    <a:t>Operators</a:t>
                  </a:r>
                  <a:endParaRPr lang="en-US" sz="1600" kern="0" dirty="0">
                    <a:gradFill>
                      <a:gsLst>
                        <a:gs pos="30088">
                          <a:srgbClr val="FFFFFF"/>
                        </a:gs>
                        <a:gs pos="64000">
                          <a:srgbClr val="FFFFFF"/>
                        </a:gs>
                      </a:gsLst>
                      <a:lin ang="5400000" scaled="1"/>
                    </a:gradFill>
                  </a:endParaRPr>
                </a:p>
              </p:txBody>
            </p:sp>
            <p:sp>
              <p:nvSpPr>
                <p:cNvPr id="103" name="Up Arrow 62"/>
                <p:cNvSpPr/>
                <p:nvPr/>
              </p:nvSpPr>
              <p:spPr>
                <a:xfrm rot="10800000" flipV="1">
                  <a:off x="3996253" y="5219842"/>
                  <a:ext cx="465762" cy="342585"/>
                </a:xfrm>
                <a:prstGeom prst="upArrow">
                  <a:avLst>
                    <a:gd name="adj1" fmla="val 51946"/>
                    <a:gd name="adj2" fmla="val 60724"/>
                  </a:avLst>
                </a:prstGeom>
                <a:solidFill>
                  <a:srgbClr val="E81123"/>
                </a:solidFill>
                <a:ln w="9525" cap="flat" cmpd="sng" algn="ctr">
                  <a:noFill/>
                  <a:prstDash val="solid"/>
                  <a:headEnd type="none" w="med" len="med"/>
                  <a:tailEnd type="none" w="med" len="med"/>
                </a:ln>
                <a:effectLst/>
              </p:spPr>
              <p:txBody>
                <a:bodyPr vert="horz" wrap="square" lIns="155434" tIns="124347" rIns="155434" bIns="124347" numCol="1" rtlCol="0" anchor="t" anchorCtr="0" compatLnSpc="1">
                  <a:prstTxWarp prst="textNoShape">
                    <a:avLst/>
                  </a:prstTxWarp>
                </a:bodyPr>
                <a:lstStyle/>
                <a:p>
                  <a:pPr defTabSz="792228" fontAlgn="base">
                    <a:lnSpc>
                      <a:spcPct val="90000"/>
                    </a:lnSpc>
                    <a:spcBef>
                      <a:spcPct val="0"/>
                    </a:spcBef>
                    <a:spcAft>
                      <a:spcPct val="0"/>
                    </a:spcAft>
                    <a:defRPr/>
                  </a:pPr>
                  <a:endParaRPr lang="en-US" sz="1530" kern="0" dirty="0">
                    <a:gradFill>
                      <a:gsLst>
                        <a:gs pos="30088">
                          <a:srgbClr val="FFFFFF"/>
                        </a:gs>
                        <a:gs pos="64000">
                          <a:srgbClr val="FFFFFF"/>
                        </a:gs>
                      </a:gsLst>
                      <a:lin ang="5400000" scaled="1"/>
                    </a:gradFill>
                  </a:endParaRPr>
                </a:p>
              </p:txBody>
            </p:sp>
            <p:sp>
              <p:nvSpPr>
                <p:cNvPr id="104" name="Up Arrow 63"/>
                <p:cNvSpPr/>
                <p:nvPr/>
              </p:nvSpPr>
              <p:spPr>
                <a:xfrm rot="10800000">
                  <a:off x="3227000" y="5367162"/>
                  <a:ext cx="465762" cy="342585"/>
                </a:xfrm>
                <a:prstGeom prst="upArrow">
                  <a:avLst>
                    <a:gd name="adj1" fmla="val 51946"/>
                    <a:gd name="adj2" fmla="val 60724"/>
                  </a:avLst>
                </a:prstGeom>
                <a:solidFill>
                  <a:srgbClr val="FFFFFF">
                    <a:lumMod val="25000"/>
                  </a:srgbClr>
                </a:solidFill>
                <a:ln w="9525" cap="flat" cmpd="sng" algn="ctr">
                  <a:noFill/>
                  <a:prstDash val="solid"/>
                  <a:headEnd type="none" w="med" len="med"/>
                  <a:tailEnd type="none" w="med" len="med"/>
                </a:ln>
                <a:effectLst/>
              </p:spPr>
              <p:txBody>
                <a:bodyPr vert="horz" wrap="square" lIns="155434" tIns="124347" rIns="155434" bIns="124347" numCol="1" rtlCol="0" anchor="t" anchorCtr="0" compatLnSpc="1">
                  <a:prstTxWarp prst="textNoShape">
                    <a:avLst/>
                  </a:prstTxWarp>
                </a:bodyPr>
                <a:lstStyle/>
                <a:p>
                  <a:pPr defTabSz="792228" fontAlgn="base">
                    <a:lnSpc>
                      <a:spcPct val="90000"/>
                    </a:lnSpc>
                    <a:spcBef>
                      <a:spcPct val="0"/>
                    </a:spcBef>
                    <a:spcAft>
                      <a:spcPct val="0"/>
                    </a:spcAft>
                    <a:defRPr/>
                  </a:pPr>
                  <a:endParaRPr lang="en-US" sz="1530" kern="0" dirty="0">
                    <a:gradFill>
                      <a:gsLst>
                        <a:gs pos="30088">
                          <a:srgbClr val="FFFFFF"/>
                        </a:gs>
                        <a:gs pos="64000">
                          <a:srgbClr val="FFFFFF"/>
                        </a:gs>
                      </a:gsLst>
                      <a:lin ang="5400000" scaled="1"/>
                    </a:gradFill>
                  </a:endParaRPr>
                </a:p>
              </p:txBody>
            </p:sp>
            <p:sp>
              <p:nvSpPr>
                <p:cNvPr id="105" name="Up Arrow 64"/>
                <p:cNvSpPr/>
                <p:nvPr/>
              </p:nvSpPr>
              <p:spPr>
                <a:xfrm rot="10800000" flipV="1">
                  <a:off x="1032106" y="5219843"/>
                  <a:ext cx="465762" cy="342585"/>
                </a:xfrm>
                <a:prstGeom prst="upArrow">
                  <a:avLst>
                    <a:gd name="adj1" fmla="val 51946"/>
                    <a:gd name="adj2" fmla="val 60724"/>
                  </a:avLst>
                </a:prstGeom>
                <a:solidFill>
                  <a:srgbClr val="00BCF2"/>
                </a:solidFill>
                <a:ln w="9525" cap="flat" cmpd="sng" algn="ctr">
                  <a:noFill/>
                  <a:prstDash val="solid"/>
                  <a:headEnd type="none" w="med" len="med"/>
                  <a:tailEnd type="none" w="med" len="med"/>
                </a:ln>
                <a:effectLst/>
              </p:spPr>
              <p:txBody>
                <a:bodyPr vert="horz" wrap="square" lIns="105670" tIns="105670" rIns="105670" bIns="105670" numCol="1" rtlCol="0" anchor="ctr" anchorCtr="0" compatLnSpc="1">
                  <a:prstTxWarp prst="textNoShape">
                    <a:avLst/>
                  </a:prstTxWarp>
                </a:bodyPr>
                <a:lstStyle/>
                <a:p>
                  <a:pPr algn="ctr" defTabSz="792228" fontAlgn="base">
                    <a:spcBef>
                      <a:spcPct val="0"/>
                    </a:spcBef>
                    <a:spcAft>
                      <a:spcPct val="0"/>
                    </a:spcAft>
                    <a:defRPr/>
                  </a:pPr>
                  <a:endParaRPr lang="en-US" sz="1360" kern="0" dirty="0">
                    <a:gradFill>
                      <a:gsLst>
                        <a:gs pos="0">
                          <a:srgbClr val="FFFFFF"/>
                        </a:gs>
                        <a:gs pos="100000">
                          <a:srgbClr val="FFFFFF"/>
                        </a:gs>
                      </a:gsLst>
                      <a:lin ang="5400000" scaled="0"/>
                    </a:gradFill>
                  </a:endParaRPr>
                </a:p>
              </p:txBody>
            </p:sp>
            <p:sp>
              <p:nvSpPr>
                <p:cNvPr id="106" name="Up Arrow 65"/>
                <p:cNvSpPr/>
                <p:nvPr/>
              </p:nvSpPr>
              <p:spPr>
                <a:xfrm rot="10800000">
                  <a:off x="1801359" y="5367162"/>
                  <a:ext cx="465762" cy="342585"/>
                </a:xfrm>
                <a:prstGeom prst="upArrow">
                  <a:avLst>
                    <a:gd name="adj1" fmla="val 51946"/>
                    <a:gd name="adj2" fmla="val 60724"/>
                  </a:avLst>
                </a:prstGeom>
                <a:solidFill>
                  <a:srgbClr val="FFFFFF">
                    <a:lumMod val="25000"/>
                  </a:srgbClr>
                </a:solidFill>
                <a:ln w="9525" cap="flat" cmpd="sng" algn="ctr">
                  <a:noFill/>
                  <a:prstDash val="solid"/>
                  <a:headEnd type="none" w="med" len="med"/>
                  <a:tailEnd type="none" w="med" len="med"/>
                </a:ln>
                <a:effectLst/>
              </p:spPr>
              <p:txBody>
                <a:bodyPr vert="horz" wrap="square" lIns="155434" tIns="124347" rIns="155434" bIns="124347" numCol="1" rtlCol="0" anchor="t" anchorCtr="0" compatLnSpc="1">
                  <a:prstTxWarp prst="textNoShape">
                    <a:avLst/>
                  </a:prstTxWarp>
                </a:bodyPr>
                <a:lstStyle/>
                <a:p>
                  <a:pPr defTabSz="792228" fontAlgn="base">
                    <a:lnSpc>
                      <a:spcPct val="90000"/>
                    </a:lnSpc>
                    <a:spcBef>
                      <a:spcPct val="0"/>
                    </a:spcBef>
                    <a:spcAft>
                      <a:spcPct val="0"/>
                    </a:spcAft>
                    <a:defRPr/>
                  </a:pPr>
                  <a:endParaRPr lang="en-US" sz="1530" kern="0" dirty="0">
                    <a:gradFill>
                      <a:gsLst>
                        <a:gs pos="30088">
                          <a:srgbClr val="FFFFFF"/>
                        </a:gs>
                        <a:gs pos="64000">
                          <a:srgbClr val="FFFFFF"/>
                        </a:gs>
                      </a:gsLst>
                      <a:lin ang="5400000" scaled="1"/>
                    </a:gradFill>
                  </a:endParaRPr>
                </a:p>
              </p:txBody>
            </p:sp>
            <p:sp>
              <p:nvSpPr>
                <p:cNvPr id="107" name="Up Arrow 66"/>
                <p:cNvSpPr/>
                <p:nvPr/>
              </p:nvSpPr>
              <p:spPr>
                <a:xfrm rot="10800000" flipV="1">
                  <a:off x="3611626" y="3195777"/>
                  <a:ext cx="465762" cy="342585"/>
                </a:xfrm>
                <a:prstGeom prst="upArrow">
                  <a:avLst>
                    <a:gd name="adj1" fmla="val 51946"/>
                    <a:gd name="adj2" fmla="val 60724"/>
                  </a:avLst>
                </a:prstGeom>
                <a:solidFill>
                  <a:srgbClr val="FFFFFF">
                    <a:lumMod val="25000"/>
                  </a:srgbClr>
                </a:solidFill>
                <a:ln w="9525" cap="flat" cmpd="sng" algn="ctr">
                  <a:noFill/>
                  <a:prstDash val="solid"/>
                  <a:headEnd type="none" w="med" len="med"/>
                  <a:tailEnd type="none" w="med" len="med"/>
                </a:ln>
                <a:effectLst/>
              </p:spPr>
              <p:txBody>
                <a:bodyPr vert="horz" wrap="square" lIns="155434" tIns="124347" rIns="155434" bIns="124347" numCol="1" rtlCol="0" anchor="t" anchorCtr="0" compatLnSpc="1">
                  <a:prstTxWarp prst="textNoShape">
                    <a:avLst/>
                  </a:prstTxWarp>
                </a:bodyPr>
                <a:lstStyle/>
                <a:p>
                  <a:pPr defTabSz="792228" fontAlgn="base">
                    <a:lnSpc>
                      <a:spcPct val="90000"/>
                    </a:lnSpc>
                    <a:spcBef>
                      <a:spcPct val="0"/>
                    </a:spcBef>
                    <a:spcAft>
                      <a:spcPct val="0"/>
                    </a:spcAft>
                    <a:defRPr/>
                  </a:pPr>
                  <a:endParaRPr lang="en-US" sz="1530" kern="0" dirty="0">
                    <a:gradFill>
                      <a:gsLst>
                        <a:gs pos="30088">
                          <a:srgbClr val="FFFFFF"/>
                        </a:gs>
                        <a:gs pos="64000">
                          <a:srgbClr val="FFFFFF"/>
                        </a:gs>
                      </a:gsLst>
                      <a:lin ang="5400000" scaled="1"/>
                    </a:gradFill>
                  </a:endParaRPr>
                </a:p>
              </p:txBody>
            </p:sp>
          </p:grpSp>
        </p:grpSp>
        <p:sp>
          <p:nvSpPr>
            <p:cNvPr id="126" name="Textfeld 125"/>
            <p:cNvSpPr txBox="1"/>
            <p:nvPr/>
          </p:nvSpPr>
          <p:spPr>
            <a:xfrm>
              <a:off x="8010000" y="1260000"/>
              <a:ext cx="779829" cy="366254"/>
            </a:xfrm>
            <a:prstGeom prst="rect">
              <a:avLst/>
            </a:prstGeom>
            <a:noFill/>
          </p:spPr>
          <p:txBody>
            <a:bodyPr wrap="none" lIns="0" tIns="0" rIns="0" bIns="0" rtlCol="0">
              <a:spAutoFit/>
            </a:bodyPr>
            <a:lstStyle/>
            <a:p>
              <a:r>
                <a:rPr lang="de-DE" sz="2400" dirty="0" err="1" smtClean="0">
                  <a:solidFill>
                    <a:schemeClr val="tx1">
                      <a:lumMod val="50000"/>
                      <a:lumOff val="50000"/>
                    </a:schemeClr>
                  </a:solidFill>
                </a:rPr>
                <a:t>Alerts</a:t>
              </a:r>
              <a:endParaRPr lang="de-DE" sz="2400" dirty="0">
                <a:solidFill>
                  <a:schemeClr val="tx1">
                    <a:lumMod val="50000"/>
                    <a:lumOff val="50000"/>
                  </a:schemeClr>
                </a:solidFill>
              </a:endParaRPr>
            </a:p>
          </p:txBody>
        </p:sp>
        <p:sp>
          <p:nvSpPr>
            <p:cNvPr id="80" name="Right Arrow 112"/>
            <p:cNvSpPr/>
            <p:nvPr/>
          </p:nvSpPr>
          <p:spPr bwMode="auto">
            <a:xfrm>
              <a:off x="8033141" y="4945157"/>
              <a:ext cx="3491953" cy="722021"/>
            </a:xfrm>
            <a:prstGeom prst="rightArrow">
              <a:avLst>
                <a:gd name="adj1" fmla="val 100000"/>
                <a:gd name="adj2" fmla="val 38739"/>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55434" tIns="124347" rIns="155434" bIns="124347" numCol="1" spcCol="0" rtlCol="0" fromWordArt="0" anchor="ctr" anchorCtr="0" forceAA="0" compatLnSpc="1">
              <a:prstTxWarp prst="textNoShape">
                <a:avLst/>
              </a:prstTxWarp>
              <a:spAutoFit/>
            </a:bodyPr>
            <a:lstStyle/>
            <a:p>
              <a:pPr algn="ctr" defTabSz="776893" fontAlgn="base">
                <a:lnSpc>
                  <a:spcPct val="90000"/>
                </a:lnSpc>
                <a:spcBef>
                  <a:spcPct val="0"/>
                </a:spcBef>
                <a:spcAft>
                  <a:spcPct val="0"/>
                </a:spcAft>
              </a:pPr>
              <a:r>
                <a:rPr lang="en-US" sz="1700" spc="255" dirty="0" smtClean="0">
                  <a:gradFill>
                    <a:gsLst>
                      <a:gs pos="59292">
                        <a:srgbClr val="FFFFFF"/>
                      </a:gs>
                      <a:gs pos="38000">
                        <a:srgbClr val="FFFFFF"/>
                      </a:gs>
                    </a:gsLst>
                    <a:lin ang="5400000" scaled="0"/>
                  </a:gradFill>
                </a:rPr>
                <a:t>Severity &gt; 19 errors – Critical errors</a:t>
              </a:r>
              <a:endParaRPr lang="en-US" sz="1700" spc="255" dirty="0">
                <a:gradFill>
                  <a:gsLst>
                    <a:gs pos="59292">
                      <a:srgbClr val="FFFFFF"/>
                    </a:gs>
                    <a:gs pos="38000">
                      <a:srgbClr val="FFFFFF"/>
                    </a:gs>
                  </a:gsLst>
                  <a:lin ang="5400000" scaled="0"/>
                </a:gradFill>
              </a:endParaRPr>
            </a:p>
          </p:txBody>
        </p:sp>
        <p:sp>
          <p:nvSpPr>
            <p:cNvPr id="81" name="Right Arrow 112"/>
            <p:cNvSpPr/>
            <p:nvPr/>
          </p:nvSpPr>
          <p:spPr bwMode="auto">
            <a:xfrm>
              <a:off x="8033141" y="5817271"/>
              <a:ext cx="3491953" cy="722021"/>
            </a:xfrm>
            <a:prstGeom prst="rightArrow">
              <a:avLst>
                <a:gd name="adj1" fmla="val 100000"/>
                <a:gd name="adj2" fmla="val 38739"/>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55434" tIns="124347" rIns="155434" bIns="124347" numCol="1" spcCol="0" rtlCol="0" fromWordArt="0" anchor="ctr" anchorCtr="0" forceAA="0" compatLnSpc="1">
              <a:prstTxWarp prst="textNoShape">
                <a:avLst/>
              </a:prstTxWarp>
              <a:spAutoFit/>
            </a:bodyPr>
            <a:lstStyle/>
            <a:p>
              <a:pPr algn="ctr" defTabSz="776893" fontAlgn="base">
                <a:lnSpc>
                  <a:spcPct val="90000"/>
                </a:lnSpc>
                <a:spcBef>
                  <a:spcPct val="0"/>
                </a:spcBef>
                <a:spcAft>
                  <a:spcPct val="0"/>
                </a:spcAft>
              </a:pPr>
              <a:r>
                <a:rPr lang="en-US" sz="1700" spc="255" dirty="0">
                  <a:gradFill>
                    <a:gsLst>
                      <a:gs pos="59292">
                        <a:srgbClr val="FFFFFF"/>
                      </a:gs>
                      <a:gs pos="38000">
                        <a:srgbClr val="FFFFFF"/>
                      </a:gs>
                    </a:gsLst>
                    <a:lin ang="5400000" scaled="0"/>
                  </a:gradFill>
                </a:rPr>
                <a:t>Errors 823, 824, </a:t>
              </a:r>
              <a:r>
                <a:rPr lang="en-US" sz="1700" spc="255" dirty="0" smtClean="0">
                  <a:gradFill>
                    <a:gsLst>
                      <a:gs pos="59292">
                        <a:srgbClr val="FFFFFF"/>
                      </a:gs>
                      <a:gs pos="38000">
                        <a:srgbClr val="FFFFFF"/>
                      </a:gs>
                    </a:gsLst>
                    <a:lin ang="5400000" scaled="0"/>
                  </a:gradFill>
                </a:rPr>
                <a:t>825 </a:t>
              </a:r>
              <a:r>
                <a:rPr lang="en-US" sz="1700" spc="255" dirty="0">
                  <a:gradFill>
                    <a:gsLst>
                      <a:gs pos="59292">
                        <a:srgbClr val="FFFFFF"/>
                      </a:gs>
                      <a:gs pos="38000">
                        <a:srgbClr val="FFFFFF"/>
                      </a:gs>
                    </a:gsLst>
                    <a:lin ang="5400000" scaled="0"/>
                  </a:gradFill>
                </a:rPr>
                <a:t>– Read-retry required</a:t>
              </a:r>
            </a:p>
          </p:txBody>
        </p:sp>
      </p:grpSp>
      <p:grpSp>
        <p:nvGrpSpPr>
          <p:cNvPr id="4" name="Group 3"/>
          <p:cNvGrpSpPr/>
          <p:nvPr/>
        </p:nvGrpSpPr>
        <p:grpSpPr>
          <a:xfrm>
            <a:off x="4200674" y="1260000"/>
            <a:ext cx="3512877" cy="4805589"/>
            <a:chOff x="4200674" y="1260000"/>
            <a:chExt cx="3512877" cy="4805589"/>
          </a:xfrm>
        </p:grpSpPr>
        <p:sp>
          <p:nvSpPr>
            <p:cNvPr id="72" name="Textfeld 71"/>
            <p:cNvSpPr txBox="1"/>
            <p:nvPr/>
          </p:nvSpPr>
          <p:spPr>
            <a:xfrm>
              <a:off x="4230000" y="1260000"/>
              <a:ext cx="1741695" cy="366254"/>
            </a:xfrm>
            <a:prstGeom prst="rect">
              <a:avLst/>
            </a:prstGeom>
            <a:noFill/>
          </p:spPr>
          <p:txBody>
            <a:bodyPr wrap="none" lIns="0" tIns="0" rIns="0" bIns="0" rtlCol="0">
              <a:spAutoFit/>
            </a:bodyPr>
            <a:lstStyle/>
            <a:p>
              <a:r>
                <a:rPr lang="de-DE" sz="2400" dirty="0" smtClean="0">
                  <a:solidFill>
                    <a:schemeClr val="tx1">
                      <a:lumMod val="50000"/>
                      <a:lumOff val="50000"/>
                    </a:schemeClr>
                  </a:solidFill>
                </a:rPr>
                <a:t>Maintenance</a:t>
              </a:r>
              <a:endParaRPr lang="de-DE" sz="2400" dirty="0">
                <a:solidFill>
                  <a:schemeClr val="tx1">
                    <a:lumMod val="50000"/>
                    <a:lumOff val="50000"/>
                  </a:schemeClr>
                </a:solidFill>
              </a:endParaRPr>
            </a:p>
          </p:txBody>
        </p:sp>
        <p:sp>
          <p:nvSpPr>
            <p:cNvPr id="77" name="Right Arrow 112"/>
            <p:cNvSpPr/>
            <p:nvPr/>
          </p:nvSpPr>
          <p:spPr bwMode="auto">
            <a:xfrm>
              <a:off x="4221598" y="4962938"/>
              <a:ext cx="3491953" cy="486572"/>
            </a:xfrm>
            <a:prstGeom prst="rightArrow">
              <a:avLst>
                <a:gd name="adj1" fmla="val 100000"/>
                <a:gd name="adj2" fmla="val 38739"/>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55434" tIns="124347" rIns="155434" bIns="124347" numCol="1" spcCol="0" rtlCol="0" fromWordArt="0" anchor="ctr" anchorCtr="0" forceAA="0" compatLnSpc="1">
              <a:prstTxWarp prst="textNoShape">
                <a:avLst/>
              </a:prstTxWarp>
              <a:spAutoFit/>
            </a:bodyPr>
            <a:lstStyle/>
            <a:p>
              <a:pPr algn="ctr" defTabSz="776893" fontAlgn="base">
                <a:lnSpc>
                  <a:spcPct val="90000"/>
                </a:lnSpc>
                <a:spcBef>
                  <a:spcPct val="0"/>
                </a:spcBef>
                <a:spcAft>
                  <a:spcPct val="0"/>
                </a:spcAft>
              </a:pPr>
              <a:r>
                <a:rPr lang="en-US" sz="1700" spc="255" dirty="0" smtClean="0">
                  <a:gradFill>
                    <a:gsLst>
                      <a:gs pos="59292">
                        <a:srgbClr val="FFFFFF"/>
                      </a:gs>
                      <a:gs pos="38000">
                        <a:srgbClr val="FFFFFF"/>
                      </a:gs>
                    </a:gsLst>
                    <a:lin ang="5400000" scaled="0"/>
                  </a:gradFill>
                </a:rPr>
                <a:t>Indexes </a:t>
              </a:r>
              <a:r>
                <a:rPr lang="en-US" sz="1700" spc="255" dirty="0">
                  <a:gradFill>
                    <a:gsLst>
                      <a:gs pos="59292">
                        <a:srgbClr val="FFFFFF"/>
                      </a:gs>
                      <a:gs pos="38000">
                        <a:srgbClr val="FFFFFF"/>
                      </a:gs>
                    </a:gsLst>
                    <a:lin ang="5400000" scaled="0"/>
                  </a:gradFill>
                </a:rPr>
                <a:t>and </a:t>
              </a:r>
              <a:r>
                <a:rPr lang="en-US" sz="1700" spc="255" dirty="0" smtClean="0">
                  <a:gradFill>
                    <a:gsLst>
                      <a:gs pos="59292">
                        <a:srgbClr val="FFFFFF"/>
                      </a:gs>
                      <a:gs pos="38000">
                        <a:srgbClr val="FFFFFF"/>
                      </a:gs>
                    </a:gsLst>
                    <a:lin ang="5400000" scaled="0"/>
                  </a:gradFill>
                </a:rPr>
                <a:t>Statistics</a:t>
              </a:r>
              <a:endParaRPr lang="en-US" sz="1700" spc="255" dirty="0">
                <a:gradFill>
                  <a:gsLst>
                    <a:gs pos="59292">
                      <a:srgbClr val="FFFFFF"/>
                    </a:gs>
                    <a:gs pos="38000">
                      <a:srgbClr val="FFFFFF"/>
                    </a:gs>
                  </a:gsLst>
                  <a:lin ang="5400000" scaled="0"/>
                </a:gradFill>
              </a:endParaRPr>
            </a:p>
          </p:txBody>
        </p:sp>
        <p:sp>
          <p:nvSpPr>
            <p:cNvPr id="79" name="Right Arrow 112"/>
            <p:cNvSpPr/>
            <p:nvPr/>
          </p:nvSpPr>
          <p:spPr bwMode="auto">
            <a:xfrm>
              <a:off x="4221598" y="5579017"/>
              <a:ext cx="3491953" cy="486572"/>
            </a:xfrm>
            <a:prstGeom prst="rightArrow">
              <a:avLst>
                <a:gd name="adj1" fmla="val 100000"/>
                <a:gd name="adj2" fmla="val 38739"/>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55434" tIns="124347" rIns="155434" bIns="124347" numCol="1" spcCol="0" rtlCol="0" fromWordArt="0" anchor="ctr" anchorCtr="0" forceAA="0" compatLnSpc="1">
              <a:prstTxWarp prst="textNoShape">
                <a:avLst/>
              </a:prstTxWarp>
              <a:spAutoFit/>
            </a:bodyPr>
            <a:lstStyle/>
            <a:p>
              <a:pPr algn="ctr" defTabSz="776893" fontAlgn="base">
                <a:lnSpc>
                  <a:spcPct val="90000"/>
                </a:lnSpc>
                <a:spcBef>
                  <a:spcPct val="0"/>
                </a:spcBef>
                <a:spcAft>
                  <a:spcPct val="0"/>
                </a:spcAft>
              </a:pPr>
              <a:r>
                <a:rPr lang="en-US" sz="1700" spc="255" dirty="0" smtClean="0">
                  <a:gradFill>
                    <a:gsLst>
                      <a:gs pos="59292">
                        <a:srgbClr val="FFFFFF"/>
                      </a:gs>
                      <a:gs pos="38000">
                        <a:srgbClr val="FFFFFF"/>
                      </a:gs>
                    </a:gsLst>
                    <a:lin ang="5400000" scaled="0"/>
                  </a:gradFill>
                </a:rPr>
                <a:t>Consistency Check</a:t>
              </a:r>
              <a:endParaRPr lang="en-US" sz="1700" spc="255" dirty="0">
                <a:gradFill>
                  <a:gsLst>
                    <a:gs pos="59292">
                      <a:srgbClr val="FFFFFF"/>
                    </a:gs>
                    <a:gs pos="38000">
                      <a:srgbClr val="FFFFFF"/>
                    </a:gs>
                  </a:gsLst>
                  <a:lin ang="5400000" scaled="0"/>
                </a:gradFill>
              </a:endParaRPr>
            </a:p>
          </p:txBody>
        </p:sp>
        <p:grpSp>
          <p:nvGrpSpPr>
            <p:cNvPr id="6" name="Group 5"/>
            <p:cNvGrpSpPr/>
            <p:nvPr/>
          </p:nvGrpSpPr>
          <p:grpSpPr>
            <a:xfrm>
              <a:off x="4200674" y="1811176"/>
              <a:ext cx="3512877" cy="2942205"/>
              <a:chOff x="4200674" y="1811176"/>
              <a:chExt cx="3512877" cy="2942205"/>
            </a:xfrm>
          </p:grpSpPr>
          <p:sp>
            <p:nvSpPr>
              <p:cNvPr id="71" name="Rectangle 28"/>
              <p:cNvSpPr/>
              <p:nvPr/>
            </p:nvSpPr>
            <p:spPr>
              <a:xfrm>
                <a:off x="4200674" y="1811176"/>
                <a:ext cx="3512877" cy="2942205"/>
              </a:xfrm>
              <a:prstGeom prst="rect">
                <a:avLst/>
              </a:prstGeom>
              <a:solidFill>
                <a:srgbClr val="505050"/>
              </a:solidFill>
              <a:ln w="10795" cap="flat" cmpd="sng" algn="ctr">
                <a:noFill/>
                <a:prstDash val="solid"/>
              </a:ln>
              <a:effectLst/>
            </p:spPr>
            <p:txBody>
              <a:bodyPr rtlCol="0" anchor="ctr"/>
              <a:lstStyle/>
              <a:p>
                <a:pPr algn="ctr" defTabSz="792450">
                  <a:defRPr/>
                </a:pPr>
                <a:endParaRPr lang="en-US" sz="1360" kern="0" dirty="0">
                  <a:solidFill>
                    <a:srgbClr val="FFFFFF"/>
                  </a:solidFill>
                </a:endParaRPr>
              </a:p>
            </p:txBody>
          </p:sp>
          <p:pic>
            <p:nvPicPr>
              <p:cNvPr id="118" name="Picture 19"/>
              <p:cNvPicPr>
                <a:picLocks noChangeAspect="1"/>
              </p:cNvPicPr>
              <p:nvPr/>
            </p:nvPicPr>
            <p:blipFill>
              <a:blip r:embed="rId4" cstate="email">
                <a:biLevel thresh="75000"/>
                <a:extLst>
                  <a:ext uri="{28A0092B-C50C-407E-A947-70E740481C1C}">
                    <a14:useLocalDpi xmlns:a14="http://schemas.microsoft.com/office/drawing/2010/main"/>
                  </a:ext>
                </a:extLst>
              </a:blip>
              <a:stretch>
                <a:fillRect/>
              </a:stretch>
            </p:blipFill>
            <p:spPr>
              <a:xfrm>
                <a:off x="4680000" y="2340000"/>
                <a:ext cx="1440858" cy="1035989"/>
              </a:xfrm>
              <a:prstGeom prst="rect">
                <a:avLst/>
              </a:prstGeom>
            </p:spPr>
          </p:pic>
          <p:pic>
            <p:nvPicPr>
              <p:cNvPr id="73" name="Picture 19"/>
              <p:cNvPicPr>
                <a:picLocks noChangeAspect="1"/>
              </p:cNvPicPr>
              <p:nvPr/>
            </p:nvPicPr>
            <p:blipFill>
              <a:blip r:embed="rId4" cstate="email">
                <a:biLevel thresh="75000"/>
                <a:extLst>
                  <a:ext uri="{28A0092B-C50C-407E-A947-70E740481C1C}">
                    <a14:useLocalDpi xmlns:a14="http://schemas.microsoft.com/office/drawing/2010/main"/>
                  </a:ext>
                </a:extLst>
              </a:blip>
              <a:stretch>
                <a:fillRect/>
              </a:stretch>
            </p:blipFill>
            <p:spPr>
              <a:xfrm>
                <a:off x="6120000" y="2700000"/>
                <a:ext cx="1440858" cy="1035989"/>
              </a:xfrm>
              <a:prstGeom prst="rect">
                <a:avLst/>
              </a:prstGeom>
            </p:spPr>
          </p:pic>
          <p:pic>
            <p:nvPicPr>
              <p:cNvPr id="78" name="Picture 19"/>
              <p:cNvPicPr>
                <a:picLocks noChangeAspect="1"/>
              </p:cNvPicPr>
              <p:nvPr/>
            </p:nvPicPr>
            <p:blipFill>
              <a:blip r:embed="rId4" cstate="email">
                <a:biLevel thresh="75000"/>
                <a:extLst>
                  <a:ext uri="{28A0092B-C50C-407E-A947-70E740481C1C}">
                    <a14:useLocalDpi xmlns:a14="http://schemas.microsoft.com/office/drawing/2010/main"/>
                  </a:ext>
                </a:extLst>
              </a:blip>
              <a:stretch>
                <a:fillRect/>
              </a:stretch>
            </p:blipFill>
            <p:spPr>
              <a:xfrm>
                <a:off x="4860000" y="3420000"/>
                <a:ext cx="1440858" cy="1035989"/>
              </a:xfrm>
              <a:prstGeom prst="rect">
                <a:avLst/>
              </a:prstGeom>
            </p:spPr>
          </p:pic>
        </p:grpSp>
      </p:grpSp>
    </p:spTree>
    <p:extLst>
      <p:ext uri="{BB962C8B-B14F-4D97-AF65-F5344CB8AC3E}">
        <p14:creationId xmlns:p14="http://schemas.microsoft.com/office/powerpoint/2010/main" val="2149946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E83ug.7N0kOIFJScJwVxAg"/>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cyI3MXOPeketnyWjOBKD6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mW03H12nEUSqTowRBPk6_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NYpk4h9Y4kWwDq6pGwz2O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_4m4dA6NgUiry1mqTyFcm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Q6wGj8Yv5ke7hM1rXcd2C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cyI3MXOPeketnyWjOBKD6A"/>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666qp6jWRUyZE7IIzRztbw"/>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cyI3MXOPeketnyWjOBKD6A"/>
</p:tagLst>
</file>

<file path=ppt/theme/theme1.xml><?xml version="1.0" encoding="utf-8"?>
<a:theme xmlns:a="http://schemas.openxmlformats.org/drawingml/2006/main" name="SQL Server 2014">
  <a:themeElements>
    <a:clrScheme name="Custom 14">
      <a:dk1>
        <a:srgbClr val="505050"/>
      </a:dk1>
      <a:lt1>
        <a:srgbClr val="FFFFFF"/>
      </a:lt1>
      <a:dk2>
        <a:srgbClr val="505050"/>
      </a:dk2>
      <a:lt2>
        <a:srgbClr val="969696"/>
      </a:lt2>
      <a:accent1>
        <a:srgbClr val="00187B"/>
      </a:accent1>
      <a:accent2>
        <a:srgbClr val="7FBA00"/>
      </a:accent2>
      <a:accent3>
        <a:srgbClr val="FF8C00"/>
      </a:accent3>
      <a:accent4>
        <a:srgbClr val="00BCF2"/>
      </a:accent4>
      <a:accent5>
        <a:srgbClr val="E81123"/>
      </a:accent5>
      <a:accent6>
        <a:srgbClr val="FFB900"/>
      </a:accent6>
      <a:hlink>
        <a:srgbClr val="00187B"/>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External_Template_16x9" id="{2FE55D51-FEBC-4A42-A4CB-0C1E7CD67338}" vid="{6B9A7899-6FE2-4C34-8CB1-94B9A5D7B2A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 xsi:nil="true"/>
    <Event_x0020_Start_x0020_Date xmlns="2295e2e7-0eeb-498e-8716-217bb2ee6ee3" xsi:nil="true"/>
    <MS_x0020_Speaker xmlns="2295e2e7-0eeb-498e-8716-217bb2ee6ee3">
      <UserInfo>
        <DisplayName/>
        <AccountId xsi:nil="true"/>
        <AccountType/>
      </UserInfo>
    </MS_x0020_Speaker>
    <External_x0020_Speaker xmlns="2295e2e7-0eeb-498e-8716-217bb2ee6ee3" xsi:nil="true"/>
    <Session_x0020_Code xmlns="2295e2e7-0eeb-498e-8716-217bb2ee6ee3" xsi:nil="true"/>
    <ProductTaxHTField0 xmlns="2295e2e7-0eeb-498e-8716-217bb2ee6ee3">
      <Terms xmlns="http://schemas.microsoft.com/office/infopath/2007/PartnerControls"/>
    </ProductTaxHTField0>
    <Presentation_x0020_Date xmlns="2295e2e7-0eeb-498e-8716-217bb2ee6ee3" xsi:nil="true"/>
    <Event_x0020_LocationTaxHTField0 xmlns="2295e2e7-0eeb-498e-8716-217bb2ee6ee3">
      <Terms xmlns="http://schemas.microsoft.com/office/infopath/2007/PartnerControl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Unassigned</TermName>
          <TermId xmlns="http://schemas.microsoft.com/office/infopath/2007/PartnerControls">2c8af875-f38a-40b8-a0a9-056aed3fc8c0</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Event_x0020_VenueTaxHTField0>
    <AudienceTaxHTField0 xmlns="2295e2e7-0eeb-498e-8716-217bb2ee6ee3">
      <Terms xmlns="http://schemas.microsoft.com/office/infopath/2007/PartnerControls"/>
    </AudienceTaxHTField0>
    <Speaker xmlns="032d541b-1b4e-4d91-93c7-b10533c52f73" xsi:nil="true"/>
    <AverageRating xmlns="http://schemas.microsoft.com/sharepoint/v3" xsi:nil="true"/>
    <TaxCatchAll xmlns="230e9df3-be65-4c73-a93b-d1236ebd677e">
      <Value>622</Value>
    </TaxCatchAll>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4034d4c9833caf6b2e3c8b193c60ebc8">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0a005d6d6c38105aab79f13ff8543743"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taxonomyMulti="true"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2295e2e7-0eeb-498e-8716-217bb2ee6ee3"/>
    <ds:schemaRef ds:uri="http://purl.org/dc/elements/1.1/"/>
    <ds:schemaRef ds:uri="http://purl.org/dc/terms/"/>
    <ds:schemaRef ds:uri="http://schemas.microsoft.com/office/infopath/2007/PartnerControls"/>
    <ds:schemaRef ds:uri="http://schemas.microsoft.com/office/2006/metadata/properties"/>
    <ds:schemaRef ds:uri="http://schemas.microsoft.com/office/2006/documentManagement/types"/>
    <ds:schemaRef ds:uri="http://www.w3.org/XML/1998/namespace"/>
    <ds:schemaRef ds:uri="http://purl.org/dc/dcmitype/"/>
    <ds:schemaRef ds:uri="http://schemas.openxmlformats.org/package/2006/metadata/core-properties"/>
    <ds:schemaRef ds:uri="230e9df3-be65-4c73-a93b-d1236ebd677e"/>
    <ds:schemaRef ds:uri="032d541b-1b4e-4d91-93c7-b10533c52f73"/>
    <ds:schemaRef ds:uri="http://schemas.microsoft.com/sharepoint/v3"/>
  </ds:schemaRefs>
</ds:datastoreItem>
</file>

<file path=customXml/itemProps3.xml><?xml version="1.0" encoding="utf-8"?>
<ds:datastoreItem xmlns:ds="http://schemas.openxmlformats.org/officeDocument/2006/customXml" ds:itemID="{2627CBDC-6F42-4863-BAFF-F6EDE240E78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SQL Server 14_DRAFT_04222013_ab</Template>
  <TotalTime>0</TotalTime>
  <Words>6219</Words>
  <Application>Microsoft Office PowerPoint</Application>
  <PresentationFormat>Custom</PresentationFormat>
  <Paragraphs>667</Paragraphs>
  <Slides>24</Slides>
  <Notes>24</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37" baseType="lpstr">
      <vt:lpstr>ＭＳ Ｐゴシック</vt:lpstr>
      <vt:lpstr>Arial</vt:lpstr>
      <vt:lpstr>Calibri</vt:lpstr>
      <vt:lpstr>Consolas</vt:lpstr>
      <vt:lpstr>Segoe UI</vt:lpstr>
      <vt:lpstr>Segoe UI Light</vt:lpstr>
      <vt:lpstr>Symbol</vt:lpstr>
      <vt:lpstr>Verdana</vt:lpstr>
      <vt:lpstr>Wingdings</vt:lpstr>
      <vt:lpstr>Wingdings 2</vt:lpstr>
      <vt:lpstr>Wingdings 3</vt:lpstr>
      <vt:lpstr>SQL Server 2014</vt:lpstr>
      <vt:lpstr>think-cell Slide</vt:lpstr>
      <vt:lpstr>SQL2Go – SQL Server 2014 Configuration and Maintenance</vt:lpstr>
      <vt:lpstr>SQL2Go – SQL Server 2014</vt:lpstr>
      <vt:lpstr>Agenda</vt:lpstr>
      <vt:lpstr>SQL Server 2014 Edition Capabilities</vt:lpstr>
      <vt:lpstr>Hardware Sizing</vt:lpstr>
      <vt:lpstr>Measurements of Workload Intensity</vt:lpstr>
      <vt:lpstr>Hardware and OS System Maintenance</vt:lpstr>
      <vt:lpstr>SQL Service Account Privileges</vt:lpstr>
      <vt:lpstr>Configuration and Maintenance</vt:lpstr>
      <vt:lpstr>Important Configuration Settings</vt:lpstr>
      <vt:lpstr>Memory Recommendations</vt:lpstr>
      <vt:lpstr>Storage Recommendations</vt:lpstr>
      <vt:lpstr>Top Tips for Database Maintenance</vt:lpstr>
      <vt:lpstr>Top Tips for Transaction Log Management</vt:lpstr>
      <vt:lpstr>Optimizing Tempdb</vt:lpstr>
      <vt:lpstr>Index Fragmentation</vt:lpstr>
      <vt:lpstr>Index Maintenance Recommendations</vt:lpstr>
      <vt:lpstr>Index Maintenance Solution</vt:lpstr>
      <vt:lpstr>Diagnostic Scripts</vt:lpstr>
      <vt:lpstr>Alerts</vt:lpstr>
      <vt:lpstr>Virtualization Overhead</vt:lpstr>
      <vt:lpstr>Virtualization Best Practice for SQL Server</vt:lpstr>
      <vt:lpstr>Baseline</vt:lpstr>
      <vt:lpstr>PowerPoint Presentation</vt:lpstr>
    </vt:vector>
  </TitlesOfParts>
  <Manager>sherrie.lotito@microsoft.com</Manager>
  <Company>Chillibreeze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SQL2Go - Configuration and Mainenance</dc:title>
  <dc:creator>Markus.Oswald@microsoft.com</dc:creator>
  <cp:keywords>SQL Server 2014</cp:keywords>
  <dc:description>Template: Brittany Hart, Silver Fox Productions: Editor - Sherrie Lotito, 
Formatting: 
Audience Type: Internal</dc:description>
  <cp:lastModifiedBy>Markus Oswald</cp:lastModifiedBy>
  <cp:revision>2589</cp:revision>
  <cp:lastPrinted>2013-04-25T21:25:03Z</cp:lastPrinted>
  <dcterms:created xsi:type="dcterms:W3CDTF">2013-04-23T04:46:55Z</dcterms:created>
  <dcterms:modified xsi:type="dcterms:W3CDTF">2014-09-16T08:02:59Z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
  </property>
  <property fmtid="{D5CDD505-2E9C-101B-9397-08002B2CF9AE}" pid="9" name="Campaign">
    <vt:lpwstr/>
  </property>
</Properties>
</file>